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70" d="100"/>
          <a:sy n="70" d="100"/>
        </p:scale>
        <p:origin x="-1386"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Заглавен слайд">
    <p:spTree>
      <p:nvGrpSpPr>
        <p:cNvPr id="1" name=""/>
        <p:cNvGrpSpPr/>
        <p:nvPr/>
      </p:nvGrpSpPr>
      <p:grpSpPr>
        <a:xfrm>
          <a:off x="0" y="0"/>
          <a:ext cx="0" cy="0"/>
          <a:chOff x="0" y="0"/>
          <a:chExt cx="0" cy="0"/>
        </a:xfrm>
      </p:grpSpPr>
      <p:sp>
        <p:nvSpPr>
          <p:cNvPr id="2" name="Заглавие 1"/>
          <p:cNvSpPr>
            <a:spLocks noGrp="1"/>
          </p:cNvSpPr>
          <p:nvPr>
            <p:ph type="ctrTitle"/>
          </p:nvPr>
        </p:nvSpPr>
        <p:spPr>
          <a:xfrm>
            <a:off x="685800" y="2130425"/>
            <a:ext cx="7772400" cy="1470025"/>
          </a:xfrm>
        </p:spPr>
        <p:txBody>
          <a:bodyPr/>
          <a:lstStyle/>
          <a:p>
            <a:r>
              <a:rPr lang="bg-BG" smtClean="0"/>
              <a:t>Редакт. стил загл. образец</a:t>
            </a:r>
            <a:endParaRPr lang="bg-BG"/>
          </a:p>
        </p:txBody>
      </p:sp>
      <p:sp>
        <p:nvSpPr>
          <p:cNvPr id="3" name="Подзаглавие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bg-BG" smtClean="0"/>
              <a:t>Щракнете за редакция стил подзагл. обр.</a:t>
            </a:r>
            <a:endParaRPr lang="bg-BG"/>
          </a:p>
        </p:txBody>
      </p:sp>
      <p:sp>
        <p:nvSpPr>
          <p:cNvPr id="4" name="Контейнер за дата 3"/>
          <p:cNvSpPr>
            <a:spLocks noGrp="1"/>
          </p:cNvSpPr>
          <p:nvPr>
            <p:ph type="dt" sz="half" idx="10"/>
          </p:nvPr>
        </p:nvSpPr>
        <p:spPr/>
        <p:txBody>
          <a:bodyPr/>
          <a:lstStyle/>
          <a:p>
            <a:fld id="{35B1547A-8355-42DA-93AF-EF1DC6503D34}" type="datetimeFigureOut">
              <a:rPr lang="bg-BG" smtClean="0"/>
              <a:t>22.10.2011 г.</a:t>
            </a:fld>
            <a:endParaRPr lang="bg-BG"/>
          </a:p>
        </p:txBody>
      </p:sp>
      <p:sp>
        <p:nvSpPr>
          <p:cNvPr id="5" name="Контейнер за долния колонтитул 4"/>
          <p:cNvSpPr>
            <a:spLocks noGrp="1"/>
          </p:cNvSpPr>
          <p:nvPr>
            <p:ph type="ftr" sz="quarter" idx="11"/>
          </p:nvPr>
        </p:nvSpPr>
        <p:spPr/>
        <p:txBody>
          <a:bodyPr/>
          <a:lstStyle/>
          <a:p>
            <a:endParaRPr lang="bg-BG"/>
          </a:p>
        </p:txBody>
      </p:sp>
      <p:sp>
        <p:nvSpPr>
          <p:cNvPr id="6" name="Контейнер за номер на слайда 5"/>
          <p:cNvSpPr>
            <a:spLocks noGrp="1"/>
          </p:cNvSpPr>
          <p:nvPr>
            <p:ph type="sldNum" sz="quarter" idx="12"/>
          </p:nvPr>
        </p:nvSpPr>
        <p:spPr/>
        <p:txBody>
          <a:bodyPr/>
          <a:lstStyle/>
          <a:p>
            <a:fld id="{62249AEC-D82C-47E1-8A25-27ABD29C2491}" type="slidenum">
              <a:rPr lang="bg-BG" smtClean="0"/>
              <a:t>‹#›</a:t>
            </a:fld>
            <a:endParaRPr lang="bg-BG"/>
          </a:p>
        </p:txBody>
      </p:sp>
    </p:spTree>
    <p:extLst>
      <p:ext uri="{BB962C8B-B14F-4D97-AF65-F5344CB8AC3E}">
        <p14:creationId xmlns:p14="http://schemas.microsoft.com/office/powerpoint/2010/main" val="3056086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лавие и вертикален текст">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bg-BG" smtClean="0"/>
              <a:t>Редакт. стил загл. образец</a:t>
            </a:r>
            <a:endParaRPr lang="bg-BG"/>
          </a:p>
        </p:txBody>
      </p:sp>
      <p:sp>
        <p:nvSpPr>
          <p:cNvPr id="3" name="Контейнер за вертикален текст 2"/>
          <p:cNvSpPr>
            <a:spLocks noGrp="1"/>
          </p:cNvSpPr>
          <p:nvPr>
            <p:ph type="body" orient="vert" idx="1"/>
          </p:nvPr>
        </p:nvSpPr>
        <p:spPr/>
        <p:txBody>
          <a:bodyPr vert="eaVert"/>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bg-BG"/>
          </a:p>
        </p:txBody>
      </p:sp>
      <p:sp>
        <p:nvSpPr>
          <p:cNvPr id="4" name="Контейнер за дата 3"/>
          <p:cNvSpPr>
            <a:spLocks noGrp="1"/>
          </p:cNvSpPr>
          <p:nvPr>
            <p:ph type="dt" sz="half" idx="10"/>
          </p:nvPr>
        </p:nvSpPr>
        <p:spPr/>
        <p:txBody>
          <a:bodyPr/>
          <a:lstStyle/>
          <a:p>
            <a:fld id="{35B1547A-8355-42DA-93AF-EF1DC6503D34}" type="datetimeFigureOut">
              <a:rPr lang="bg-BG" smtClean="0"/>
              <a:t>22.10.2011 г.</a:t>
            </a:fld>
            <a:endParaRPr lang="bg-BG"/>
          </a:p>
        </p:txBody>
      </p:sp>
      <p:sp>
        <p:nvSpPr>
          <p:cNvPr id="5" name="Контейнер за долния колонтитул 4"/>
          <p:cNvSpPr>
            <a:spLocks noGrp="1"/>
          </p:cNvSpPr>
          <p:nvPr>
            <p:ph type="ftr" sz="quarter" idx="11"/>
          </p:nvPr>
        </p:nvSpPr>
        <p:spPr/>
        <p:txBody>
          <a:bodyPr/>
          <a:lstStyle/>
          <a:p>
            <a:endParaRPr lang="bg-BG"/>
          </a:p>
        </p:txBody>
      </p:sp>
      <p:sp>
        <p:nvSpPr>
          <p:cNvPr id="6" name="Контейнер за номер на слайда 5"/>
          <p:cNvSpPr>
            <a:spLocks noGrp="1"/>
          </p:cNvSpPr>
          <p:nvPr>
            <p:ph type="sldNum" sz="quarter" idx="12"/>
          </p:nvPr>
        </p:nvSpPr>
        <p:spPr/>
        <p:txBody>
          <a:bodyPr/>
          <a:lstStyle/>
          <a:p>
            <a:fld id="{62249AEC-D82C-47E1-8A25-27ABD29C2491}" type="slidenum">
              <a:rPr lang="bg-BG" smtClean="0"/>
              <a:t>‹#›</a:t>
            </a:fld>
            <a:endParaRPr lang="bg-BG"/>
          </a:p>
        </p:txBody>
      </p:sp>
    </p:spTree>
    <p:extLst>
      <p:ext uri="{BB962C8B-B14F-4D97-AF65-F5344CB8AC3E}">
        <p14:creationId xmlns:p14="http://schemas.microsoft.com/office/powerpoint/2010/main" val="1868476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но заглавие и текст">
    <p:spTree>
      <p:nvGrpSpPr>
        <p:cNvPr id="1" name=""/>
        <p:cNvGrpSpPr/>
        <p:nvPr/>
      </p:nvGrpSpPr>
      <p:grpSpPr>
        <a:xfrm>
          <a:off x="0" y="0"/>
          <a:ext cx="0" cy="0"/>
          <a:chOff x="0" y="0"/>
          <a:chExt cx="0" cy="0"/>
        </a:xfrm>
      </p:grpSpPr>
      <p:sp>
        <p:nvSpPr>
          <p:cNvPr id="2" name="Вертикално заглавие 1"/>
          <p:cNvSpPr>
            <a:spLocks noGrp="1"/>
          </p:cNvSpPr>
          <p:nvPr>
            <p:ph type="title" orient="vert"/>
          </p:nvPr>
        </p:nvSpPr>
        <p:spPr>
          <a:xfrm>
            <a:off x="6629400" y="274638"/>
            <a:ext cx="2057400" cy="5851525"/>
          </a:xfrm>
        </p:spPr>
        <p:txBody>
          <a:bodyPr vert="eaVert"/>
          <a:lstStyle/>
          <a:p>
            <a:r>
              <a:rPr lang="bg-BG" smtClean="0"/>
              <a:t>Редакт. стил загл. образец</a:t>
            </a:r>
            <a:endParaRPr lang="bg-BG"/>
          </a:p>
        </p:txBody>
      </p:sp>
      <p:sp>
        <p:nvSpPr>
          <p:cNvPr id="3" name="Контейнер за вертикален текст 2"/>
          <p:cNvSpPr>
            <a:spLocks noGrp="1"/>
          </p:cNvSpPr>
          <p:nvPr>
            <p:ph type="body" orient="vert" idx="1"/>
          </p:nvPr>
        </p:nvSpPr>
        <p:spPr>
          <a:xfrm>
            <a:off x="457200" y="274638"/>
            <a:ext cx="6019800" cy="5851525"/>
          </a:xfrm>
        </p:spPr>
        <p:txBody>
          <a:bodyPr vert="eaVert"/>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bg-BG"/>
          </a:p>
        </p:txBody>
      </p:sp>
      <p:sp>
        <p:nvSpPr>
          <p:cNvPr id="4" name="Контейнер за дата 3"/>
          <p:cNvSpPr>
            <a:spLocks noGrp="1"/>
          </p:cNvSpPr>
          <p:nvPr>
            <p:ph type="dt" sz="half" idx="10"/>
          </p:nvPr>
        </p:nvSpPr>
        <p:spPr/>
        <p:txBody>
          <a:bodyPr/>
          <a:lstStyle/>
          <a:p>
            <a:fld id="{35B1547A-8355-42DA-93AF-EF1DC6503D34}" type="datetimeFigureOut">
              <a:rPr lang="bg-BG" smtClean="0"/>
              <a:t>22.10.2011 г.</a:t>
            </a:fld>
            <a:endParaRPr lang="bg-BG"/>
          </a:p>
        </p:txBody>
      </p:sp>
      <p:sp>
        <p:nvSpPr>
          <p:cNvPr id="5" name="Контейнер за долния колонтитул 4"/>
          <p:cNvSpPr>
            <a:spLocks noGrp="1"/>
          </p:cNvSpPr>
          <p:nvPr>
            <p:ph type="ftr" sz="quarter" idx="11"/>
          </p:nvPr>
        </p:nvSpPr>
        <p:spPr/>
        <p:txBody>
          <a:bodyPr/>
          <a:lstStyle/>
          <a:p>
            <a:endParaRPr lang="bg-BG"/>
          </a:p>
        </p:txBody>
      </p:sp>
      <p:sp>
        <p:nvSpPr>
          <p:cNvPr id="6" name="Контейнер за номер на слайда 5"/>
          <p:cNvSpPr>
            <a:spLocks noGrp="1"/>
          </p:cNvSpPr>
          <p:nvPr>
            <p:ph type="sldNum" sz="quarter" idx="12"/>
          </p:nvPr>
        </p:nvSpPr>
        <p:spPr/>
        <p:txBody>
          <a:bodyPr/>
          <a:lstStyle/>
          <a:p>
            <a:fld id="{62249AEC-D82C-47E1-8A25-27ABD29C2491}" type="slidenum">
              <a:rPr lang="bg-BG" smtClean="0"/>
              <a:t>‹#›</a:t>
            </a:fld>
            <a:endParaRPr lang="bg-BG"/>
          </a:p>
        </p:txBody>
      </p:sp>
    </p:spTree>
    <p:extLst>
      <p:ext uri="{BB962C8B-B14F-4D97-AF65-F5344CB8AC3E}">
        <p14:creationId xmlns:p14="http://schemas.microsoft.com/office/powerpoint/2010/main" val="41844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лавие и съдържание">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bg-BG" smtClean="0"/>
              <a:t>Редакт. стил загл. образец</a:t>
            </a:r>
            <a:endParaRPr lang="bg-BG"/>
          </a:p>
        </p:txBody>
      </p:sp>
      <p:sp>
        <p:nvSpPr>
          <p:cNvPr id="3" name="Контейнер за съдържание 2"/>
          <p:cNvSpPr>
            <a:spLocks noGrp="1"/>
          </p:cNvSpPr>
          <p:nvPr>
            <p:ph idx="1"/>
          </p:nvPr>
        </p:nvSpPr>
        <p:spPr/>
        <p:txBody>
          <a:body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bg-BG"/>
          </a:p>
        </p:txBody>
      </p:sp>
      <p:sp>
        <p:nvSpPr>
          <p:cNvPr id="4" name="Контейнер за дата 3"/>
          <p:cNvSpPr>
            <a:spLocks noGrp="1"/>
          </p:cNvSpPr>
          <p:nvPr>
            <p:ph type="dt" sz="half" idx="10"/>
          </p:nvPr>
        </p:nvSpPr>
        <p:spPr/>
        <p:txBody>
          <a:bodyPr/>
          <a:lstStyle/>
          <a:p>
            <a:fld id="{35B1547A-8355-42DA-93AF-EF1DC6503D34}" type="datetimeFigureOut">
              <a:rPr lang="bg-BG" smtClean="0"/>
              <a:t>22.10.2011 г.</a:t>
            </a:fld>
            <a:endParaRPr lang="bg-BG"/>
          </a:p>
        </p:txBody>
      </p:sp>
      <p:sp>
        <p:nvSpPr>
          <p:cNvPr id="5" name="Контейнер за долния колонтитул 4"/>
          <p:cNvSpPr>
            <a:spLocks noGrp="1"/>
          </p:cNvSpPr>
          <p:nvPr>
            <p:ph type="ftr" sz="quarter" idx="11"/>
          </p:nvPr>
        </p:nvSpPr>
        <p:spPr/>
        <p:txBody>
          <a:bodyPr/>
          <a:lstStyle/>
          <a:p>
            <a:endParaRPr lang="bg-BG"/>
          </a:p>
        </p:txBody>
      </p:sp>
      <p:sp>
        <p:nvSpPr>
          <p:cNvPr id="6" name="Контейнер за номер на слайда 5"/>
          <p:cNvSpPr>
            <a:spLocks noGrp="1"/>
          </p:cNvSpPr>
          <p:nvPr>
            <p:ph type="sldNum" sz="quarter" idx="12"/>
          </p:nvPr>
        </p:nvSpPr>
        <p:spPr/>
        <p:txBody>
          <a:bodyPr/>
          <a:lstStyle/>
          <a:p>
            <a:fld id="{62249AEC-D82C-47E1-8A25-27ABD29C2491}" type="slidenum">
              <a:rPr lang="bg-BG" smtClean="0"/>
              <a:t>‹#›</a:t>
            </a:fld>
            <a:endParaRPr lang="bg-BG"/>
          </a:p>
        </p:txBody>
      </p:sp>
    </p:spTree>
    <p:extLst>
      <p:ext uri="{BB962C8B-B14F-4D97-AF65-F5344CB8AC3E}">
        <p14:creationId xmlns:p14="http://schemas.microsoft.com/office/powerpoint/2010/main" val="1262818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лавка на секция">
    <p:spTree>
      <p:nvGrpSpPr>
        <p:cNvPr id="1" name=""/>
        <p:cNvGrpSpPr/>
        <p:nvPr/>
      </p:nvGrpSpPr>
      <p:grpSpPr>
        <a:xfrm>
          <a:off x="0" y="0"/>
          <a:ext cx="0" cy="0"/>
          <a:chOff x="0" y="0"/>
          <a:chExt cx="0" cy="0"/>
        </a:xfrm>
      </p:grpSpPr>
      <p:sp>
        <p:nvSpPr>
          <p:cNvPr id="2" name="Заглавие 1"/>
          <p:cNvSpPr>
            <a:spLocks noGrp="1"/>
          </p:cNvSpPr>
          <p:nvPr>
            <p:ph type="title"/>
          </p:nvPr>
        </p:nvSpPr>
        <p:spPr>
          <a:xfrm>
            <a:off x="722313" y="4406900"/>
            <a:ext cx="7772400" cy="1362075"/>
          </a:xfrm>
        </p:spPr>
        <p:txBody>
          <a:bodyPr anchor="t"/>
          <a:lstStyle>
            <a:lvl1pPr algn="l">
              <a:defRPr sz="4000" b="1" cap="all"/>
            </a:lvl1pPr>
          </a:lstStyle>
          <a:p>
            <a:r>
              <a:rPr lang="bg-BG" smtClean="0"/>
              <a:t>Редакт. стил загл. образец</a:t>
            </a:r>
            <a:endParaRPr lang="bg-BG"/>
          </a:p>
        </p:txBody>
      </p:sp>
      <p:sp>
        <p:nvSpPr>
          <p:cNvPr id="3" name="Текстов контейне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bg-BG" smtClean="0"/>
              <a:t>Щракнете, за да редактирате стиловете на текста в образеца</a:t>
            </a:r>
          </a:p>
        </p:txBody>
      </p:sp>
      <p:sp>
        <p:nvSpPr>
          <p:cNvPr id="4" name="Контейнер за дата 3"/>
          <p:cNvSpPr>
            <a:spLocks noGrp="1"/>
          </p:cNvSpPr>
          <p:nvPr>
            <p:ph type="dt" sz="half" idx="10"/>
          </p:nvPr>
        </p:nvSpPr>
        <p:spPr/>
        <p:txBody>
          <a:bodyPr/>
          <a:lstStyle/>
          <a:p>
            <a:fld id="{35B1547A-8355-42DA-93AF-EF1DC6503D34}" type="datetimeFigureOut">
              <a:rPr lang="bg-BG" smtClean="0"/>
              <a:t>22.10.2011 г.</a:t>
            </a:fld>
            <a:endParaRPr lang="bg-BG"/>
          </a:p>
        </p:txBody>
      </p:sp>
      <p:sp>
        <p:nvSpPr>
          <p:cNvPr id="5" name="Контейнер за долния колонтитул 4"/>
          <p:cNvSpPr>
            <a:spLocks noGrp="1"/>
          </p:cNvSpPr>
          <p:nvPr>
            <p:ph type="ftr" sz="quarter" idx="11"/>
          </p:nvPr>
        </p:nvSpPr>
        <p:spPr/>
        <p:txBody>
          <a:bodyPr/>
          <a:lstStyle/>
          <a:p>
            <a:endParaRPr lang="bg-BG"/>
          </a:p>
        </p:txBody>
      </p:sp>
      <p:sp>
        <p:nvSpPr>
          <p:cNvPr id="6" name="Контейнер за номер на слайда 5"/>
          <p:cNvSpPr>
            <a:spLocks noGrp="1"/>
          </p:cNvSpPr>
          <p:nvPr>
            <p:ph type="sldNum" sz="quarter" idx="12"/>
          </p:nvPr>
        </p:nvSpPr>
        <p:spPr/>
        <p:txBody>
          <a:bodyPr/>
          <a:lstStyle/>
          <a:p>
            <a:fld id="{62249AEC-D82C-47E1-8A25-27ABD29C2491}" type="slidenum">
              <a:rPr lang="bg-BG" smtClean="0"/>
              <a:t>‹#›</a:t>
            </a:fld>
            <a:endParaRPr lang="bg-BG"/>
          </a:p>
        </p:txBody>
      </p:sp>
    </p:spTree>
    <p:extLst>
      <p:ext uri="{BB962C8B-B14F-4D97-AF65-F5344CB8AC3E}">
        <p14:creationId xmlns:p14="http://schemas.microsoft.com/office/powerpoint/2010/main" val="162690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е съдържания">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bg-BG" smtClean="0"/>
              <a:t>Редакт. стил загл. образец</a:t>
            </a:r>
            <a:endParaRPr lang="bg-BG"/>
          </a:p>
        </p:txBody>
      </p:sp>
      <p:sp>
        <p:nvSpPr>
          <p:cNvPr id="3" name="Контейнер за съдържани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bg-BG"/>
          </a:p>
        </p:txBody>
      </p:sp>
      <p:sp>
        <p:nvSpPr>
          <p:cNvPr id="4" name="Контейнер за съдържани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bg-BG"/>
          </a:p>
        </p:txBody>
      </p:sp>
      <p:sp>
        <p:nvSpPr>
          <p:cNvPr id="5" name="Контейнер за дата 4"/>
          <p:cNvSpPr>
            <a:spLocks noGrp="1"/>
          </p:cNvSpPr>
          <p:nvPr>
            <p:ph type="dt" sz="half" idx="10"/>
          </p:nvPr>
        </p:nvSpPr>
        <p:spPr/>
        <p:txBody>
          <a:bodyPr/>
          <a:lstStyle/>
          <a:p>
            <a:fld id="{35B1547A-8355-42DA-93AF-EF1DC6503D34}" type="datetimeFigureOut">
              <a:rPr lang="bg-BG" smtClean="0"/>
              <a:t>22.10.2011 г.</a:t>
            </a:fld>
            <a:endParaRPr lang="bg-BG"/>
          </a:p>
        </p:txBody>
      </p:sp>
      <p:sp>
        <p:nvSpPr>
          <p:cNvPr id="6" name="Контейнер за долния колонтитул 5"/>
          <p:cNvSpPr>
            <a:spLocks noGrp="1"/>
          </p:cNvSpPr>
          <p:nvPr>
            <p:ph type="ftr" sz="quarter" idx="11"/>
          </p:nvPr>
        </p:nvSpPr>
        <p:spPr/>
        <p:txBody>
          <a:bodyPr/>
          <a:lstStyle/>
          <a:p>
            <a:endParaRPr lang="bg-BG"/>
          </a:p>
        </p:txBody>
      </p:sp>
      <p:sp>
        <p:nvSpPr>
          <p:cNvPr id="7" name="Контейнер за номер на слайда 6"/>
          <p:cNvSpPr>
            <a:spLocks noGrp="1"/>
          </p:cNvSpPr>
          <p:nvPr>
            <p:ph type="sldNum" sz="quarter" idx="12"/>
          </p:nvPr>
        </p:nvSpPr>
        <p:spPr/>
        <p:txBody>
          <a:bodyPr/>
          <a:lstStyle/>
          <a:p>
            <a:fld id="{62249AEC-D82C-47E1-8A25-27ABD29C2491}" type="slidenum">
              <a:rPr lang="bg-BG" smtClean="0"/>
              <a:t>‹#›</a:t>
            </a:fld>
            <a:endParaRPr lang="bg-BG"/>
          </a:p>
        </p:txBody>
      </p:sp>
    </p:spTree>
    <p:extLst>
      <p:ext uri="{BB962C8B-B14F-4D97-AF65-F5344CB8AC3E}">
        <p14:creationId xmlns:p14="http://schemas.microsoft.com/office/powerpoint/2010/main" val="2464130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lvl1pPr>
              <a:defRPr/>
            </a:lvl1pPr>
          </a:lstStyle>
          <a:p>
            <a:r>
              <a:rPr lang="bg-BG" smtClean="0"/>
              <a:t>Редакт. стил загл. образец</a:t>
            </a:r>
            <a:endParaRPr lang="bg-BG"/>
          </a:p>
        </p:txBody>
      </p:sp>
      <p:sp>
        <p:nvSpPr>
          <p:cNvPr id="3" name="Текстов контейне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bg-BG" smtClean="0"/>
              <a:t>Щракнете, за да редактирате стиловете на текста в образеца</a:t>
            </a:r>
          </a:p>
        </p:txBody>
      </p:sp>
      <p:sp>
        <p:nvSpPr>
          <p:cNvPr id="4" name="Контейнер за съдържани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bg-BG"/>
          </a:p>
        </p:txBody>
      </p:sp>
      <p:sp>
        <p:nvSpPr>
          <p:cNvPr id="5" name="Текстов контейне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bg-BG" smtClean="0"/>
              <a:t>Щракнете, за да редактирате стиловете на текста в образеца</a:t>
            </a:r>
          </a:p>
        </p:txBody>
      </p:sp>
      <p:sp>
        <p:nvSpPr>
          <p:cNvPr id="6" name="Контейнер за съдържани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bg-BG"/>
          </a:p>
        </p:txBody>
      </p:sp>
      <p:sp>
        <p:nvSpPr>
          <p:cNvPr id="7" name="Контейнер за дата 6"/>
          <p:cNvSpPr>
            <a:spLocks noGrp="1"/>
          </p:cNvSpPr>
          <p:nvPr>
            <p:ph type="dt" sz="half" idx="10"/>
          </p:nvPr>
        </p:nvSpPr>
        <p:spPr/>
        <p:txBody>
          <a:bodyPr/>
          <a:lstStyle/>
          <a:p>
            <a:fld id="{35B1547A-8355-42DA-93AF-EF1DC6503D34}" type="datetimeFigureOut">
              <a:rPr lang="bg-BG" smtClean="0"/>
              <a:t>22.10.2011 г.</a:t>
            </a:fld>
            <a:endParaRPr lang="bg-BG"/>
          </a:p>
        </p:txBody>
      </p:sp>
      <p:sp>
        <p:nvSpPr>
          <p:cNvPr id="8" name="Контейнер за долния колонтитул 7"/>
          <p:cNvSpPr>
            <a:spLocks noGrp="1"/>
          </p:cNvSpPr>
          <p:nvPr>
            <p:ph type="ftr" sz="quarter" idx="11"/>
          </p:nvPr>
        </p:nvSpPr>
        <p:spPr/>
        <p:txBody>
          <a:bodyPr/>
          <a:lstStyle/>
          <a:p>
            <a:endParaRPr lang="bg-BG"/>
          </a:p>
        </p:txBody>
      </p:sp>
      <p:sp>
        <p:nvSpPr>
          <p:cNvPr id="9" name="Контейнер за номер на слайда 8"/>
          <p:cNvSpPr>
            <a:spLocks noGrp="1"/>
          </p:cNvSpPr>
          <p:nvPr>
            <p:ph type="sldNum" sz="quarter" idx="12"/>
          </p:nvPr>
        </p:nvSpPr>
        <p:spPr/>
        <p:txBody>
          <a:bodyPr/>
          <a:lstStyle/>
          <a:p>
            <a:fld id="{62249AEC-D82C-47E1-8A25-27ABD29C2491}" type="slidenum">
              <a:rPr lang="bg-BG" smtClean="0"/>
              <a:t>‹#›</a:t>
            </a:fld>
            <a:endParaRPr lang="bg-BG"/>
          </a:p>
        </p:txBody>
      </p:sp>
    </p:spTree>
    <p:extLst>
      <p:ext uri="{BB962C8B-B14F-4D97-AF65-F5344CB8AC3E}">
        <p14:creationId xmlns:p14="http://schemas.microsoft.com/office/powerpoint/2010/main" val="2044341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Само заглавие">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bg-BG" smtClean="0"/>
              <a:t>Редакт. стил загл. образец</a:t>
            </a:r>
            <a:endParaRPr lang="bg-BG"/>
          </a:p>
        </p:txBody>
      </p:sp>
      <p:sp>
        <p:nvSpPr>
          <p:cNvPr id="3" name="Контейнер за дата 2"/>
          <p:cNvSpPr>
            <a:spLocks noGrp="1"/>
          </p:cNvSpPr>
          <p:nvPr>
            <p:ph type="dt" sz="half" idx="10"/>
          </p:nvPr>
        </p:nvSpPr>
        <p:spPr/>
        <p:txBody>
          <a:bodyPr/>
          <a:lstStyle/>
          <a:p>
            <a:fld id="{35B1547A-8355-42DA-93AF-EF1DC6503D34}" type="datetimeFigureOut">
              <a:rPr lang="bg-BG" smtClean="0"/>
              <a:t>22.10.2011 г.</a:t>
            </a:fld>
            <a:endParaRPr lang="bg-BG"/>
          </a:p>
        </p:txBody>
      </p:sp>
      <p:sp>
        <p:nvSpPr>
          <p:cNvPr id="4" name="Контейнер за долния колонтитул 3"/>
          <p:cNvSpPr>
            <a:spLocks noGrp="1"/>
          </p:cNvSpPr>
          <p:nvPr>
            <p:ph type="ftr" sz="quarter" idx="11"/>
          </p:nvPr>
        </p:nvSpPr>
        <p:spPr/>
        <p:txBody>
          <a:bodyPr/>
          <a:lstStyle/>
          <a:p>
            <a:endParaRPr lang="bg-BG"/>
          </a:p>
        </p:txBody>
      </p:sp>
      <p:sp>
        <p:nvSpPr>
          <p:cNvPr id="5" name="Контейнер за номер на слайда 4"/>
          <p:cNvSpPr>
            <a:spLocks noGrp="1"/>
          </p:cNvSpPr>
          <p:nvPr>
            <p:ph type="sldNum" sz="quarter" idx="12"/>
          </p:nvPr>
        </p:nvSpPr>
        <p:spPr/>
        <p:txBody>
          <a:bodyPr/>
          <a:lstStyle/>
          <a:p>
            <a:fld id="{62249AEC-D82C-47E1-8A25-27ABD29C2491}" type="slidenum">
              <a:rPr lang="bg-BG" smtClean="0"/>
              <a:t>‹#›</a:t>
            </a:fld>
            <a:endParaRPr lang="bg-BG"/>
          </a:p>
        </p:txBody>
      </p:sp>
    </p:spTree>
    <p:extLst>
      <p:ext uri="{BB962C8B-B14F-4D97-AF65-F5344CB8AC3E}">
        <p14:creationId xmlns:p14="http://schemas.microsoft.com/office/powerpoint/2010/main" val="2120345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разен">
    <p:spTree>
      <p:nvGrpSpPr>
        <p:cNvPr id="1" name=""/>
        <p:cNvGrpSpPr/>
        <p:nvPr/>
      </p:nvGrpSpPr>
      <p:grpSpPr>
        <a:xfrm>
          <a:off x="0" y="0"/>
          <a:ext cx="0" cy="0"/>
          <a:chOff x="0" y="0"/>
          <a:chExt cx="0" cy="0"/>
        </a:xfrm>
      </p:grpSpPr>
      <p:sp>
        <p:nvSpPr>
          <p:cNvPr id="2" name="Контейнер за дата 1"/>
          <p:cNvSpPr>
            <a:spLocks noGrp="1"/>
          </p:cNvSpPr>
          <p:nvPr>
            <p:ph type="dt" sz="half" idx="10"/>
          </p:nvPr>
        </p:nvSpPr>
        <p:spPr/>
        <p:txBody>
          <a:bodyPr/>
          <a:lstStyle/>
          <a:p>
            <a:fld id="{35B1547A-8355-42DA-93AF-EF1DC6503D34}" type="datetimeFigureOut">
              <a:rPr lang="bg-BG" smtClean="0"/>
              <a:t>22.10.2011 г.</a:t>
            </a:fld>
            <a:endParaRPr lang="bg-BG"/>
          </a:p>
        </p:txBody>
      </p:sp>
      <p:sp>
        <p:nvSpPr>
          <p:cNvPr id="3" name="Контейнер за долния колонтитул 2"/>
          <p:cNvSpPr>
            <a:spLocks noGrp="1"/>
          </p:cNvSpPr>
          <p:nvPr>
            <p:ph type="ftr" sz="quarter" idx="11"/>
          </p:nvPr>
        </p:nvSpPr>
        <p:spPr/>
        <p:txBody>
          <a:bodyPr/>
          <a:lstStyle/>
          <a:p>
            <a:endParaRPr lang="bg-BG"/>
          </a:p>
        </p:txBody>
      </p:sp>
      <p:sp>
        <p:nvSpPr>
          <p:cNvPr id="4" name="Контейнер за номер на слайда 3"/>
          <p:cNvSpPr>
            <a:spLocks noGrp="1"/>
          </p:cNvSpPr>
          <p:nvPr>
            <p:ph type="sldNum" sz="quarter" idx="12"/>
          </p:nvPr>
        </p:nvSpPr>
        <p:spPr/>
        <p:txBody>
          <a:bodyPr/>
          <a:lstStyle/>
          <a:p>
            <a:fld id="{62249AEC-D82C-47E1-8A25-27ABD29C2491}" type="slidenum">
              <a:rPr lang="bg-BG" smtClean="0"/>
              <a:t>‹#›</a:t>
            </a:fld>
            <a:endParaRPr lang="bg-BG"/>
          </a:p>
        </p:txBody>
      </p:sp>
    </p:spTree>
    <p:extLst>
      <p:ext uri="{BB962C8B-B14F-4D97-AF65-F5344CB8AC3E}">
        <p14:creationId xmlns:p14="http://schemas.microsoft.com/office/powerpoint/2010/main" val="12156711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Съдържание с надпис">
    <p:spTree>
      <p:nvGrpSpPr>
        <p:cNvPr id="1" name=""/>
        <p:cNvGrpSpPr/>
        <p:nvPr/>
      </p:nvGrpSpPr>
      <p:grpSpPr>
        <a:xfrm>
          <a:off x="0" y="0"/>
          <a:ext cx="0" cy="0"/>
          <a:chOff x="0" y="0"/>
          <a:chExt cx="0" cy="0"/>
        </a:xfrm>
      </p:grpSpPr>
      <p:sp>
        <p:nvSpPr>
          <p:cNvPr id="2" name="Заглавие 1"/>
          <p:cNvSpPr>
            <a:spLocks noGrp="1"/>
          </p:cNvSpPr>
          <p:nvPr>
            <p:ph type="title"/>
          </p:nvPr>
        </p:nvSpPr>
        <p:spPr>
          <a:xfrm>
            <a:off x="457200" y="273050"/>
            <a:ext cx="3008313" cy="1162050"/>
          </a:xfrm>
        </p:spPr>
        <p:txBody>
          <a:bodyPr anchor="b"/>
          <a:lstStyle>
            <a:lvl1pPr algn="l">
              <a:defRPr sz="2000" b="1"/>
            </a:lvl1pPr>
          </a:lstStyle>
          <a:p>
            <a:r>
              <a:rPr lang="bg-BG" smtClean="0"/>
              <a:t>Редакт. стил загл. образец</a:t>
            </a:r>
            <a:endParaRPr lang="bg-BG"/>
          </a:p>
        </p:txBody>
      </p:sp>
      <p:sp>
        <p:nvSpPr>
          <p:cNvPr id="3" name="Контейнер за съдържани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bg-BG"/>
          </a:p>
        </p:txBody>
      </p:sp>
      <p:sp>
        <p:nvSpPr>
          <p:cNvPr id="4" name="Текстов контейне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smtClean="0"/>
              <a:t>Щракнете, за да редактирате стиловете на текста в образеца</a:t>
            </a:r>
          </a:p>
        </p:txBody>
      </p:sp>
      <p:sp>
        <p:nvSpPr>
          <p:cNvPr id="5" name="Контейнер за дата 4"/>
          <p:cNvSpPr>
            <a:spLocks noGrp="1"/>
          </p:cNvSpPr>
          <p:nvPr>
            <p:ph type="dt" sz="half" idx="10"/>
          </p:nvPr>
        </p:nvSpPr>
        <p:spPr/>
        <p:txBody>
          <a:bodyPr/>
          <a:lstStyle/>
          <a:p>
            <a:fld id="{35B1547A-8355-42DA-93AF-EF1DC6503D34}" type="datetimeFigureOut">
              <a:rPr lang="bg-BG" smtClean="0"/>
              <a:t>22.10.2011 г.</a:t>
            </a:fld>
            <a:endParaRPr lang="bg-BG"/>
          </a:p>
        </p:txBody>
      </p:sp>
      <p:sp>
        <p:nvSpPr>
          <p:cNvPr id="6" name="Контейнер за долния колонтитул 5"/>
          <p:cNvSpPr>
            <a:spLocks noGrp="1"/>
          </p:cNvSpPr>
          <p:nvPr>
            <p:ph type="ftr" sz="quarter" idx="11"/>
          </p:nvPr>
        </p:nvSpPr>
        <p:spPr/>
        <p:txBody>
          <a:bodyPr/>
          <a:lstStyle/>
          <a:p>
            <a:endParaRPr lang="bg-BG"/>
          </a:p>
        </p:txBody>
      </p:sp>
      <p:sp>
        <p:nvSpPr>
          <p:cNvPr id="7" name="Контейнер за номер на слайда 6"/>
          <p:cNvSpPr>
            <a:spLocks noGrp="1"/>
          </p:cNvSpPr>
          <p:nvPr>
            <p:ph type="sldNum" sz="quarter" idx="12"/>
          </p:nvPr>
        </p:nvSpPr>
        <p:spPr/>
        <p:txBody>
          <a:bodyPr/>
          <a:lstStyle/>
          <a:p>
            <a:fld id="{62249AEC-D82C-47E1-8A25-27ABD29C2491}" type="slidenum">
              <a:rPr lang="bg-BG" smtClean="0"/>
              <a:t>‹#›</a:t>
            </a:fld>
            <a:endParaRPr lang="bg-BG"/>
          </a:p>
        </p:txBody>
      </p:sp>
    </p:spTree>
    <p:extLst>
      <p:ext uri="{BB962C8B-B14F-4D97-AF65-F5344CB8AC3E}">
        <p14:creationId xmlns:p14="http://schemas.microsoft.com/office/powerpoint/2010/main" val="3802383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Картина с надпис">
    <p:spTree>
      <p:nvGrpSpPr>
        <p:cNvPr id="1" name=""/>
        <p:cNvGrpSpPr/>
        <p:nvPr/>
      </p:nvGrpSpPr>
      <p:grpSpPr>
        <a:xfrm>
          <a:off x="0" y="0"/>
          <a:ext cx="0" cy="0"/>
          <a:chOff x="0" y="0"/>
          <a:chExt cx="0" cy="0"/>
        </a:xfrm>
      </p:grpSpPr>
      <p:sp>
        <p:nvSpPr>
          <p:cNvPr id="2" name="Заглавие 1"/>
          <p:cNvSpPr>
            <a:spLocks noGrp="1"/>
          </p:cNvSpPr>
          <p:nvPr>
            <p:ph type="title"/>
          </p:nvPr>
        </p:nvSpPr>
        <p:spPr>
          <a:xfrm>
            <a:off x="1792288" y="4800600"/>
            <a:ext cx="5486400" cy="566738"/>
          </a:xfrm>
        </p:spPr>
        <p:txBody>
          <a:bodyPr anchor="b"/>
          <a:lstStyle>
            <a:lvl1pPr algn="l">
              <a:defRPr sz="2000" b="1"/>
            </a:lvl1pPr>
          </a:lstStyle>
          <a:p>
            <a:r>
              <a:rPr lang="bg-BG" smtClean="0"/>
              <a:t>Редакт. стил загл. образец</a:t>
            </a:r>
            <a:endParaRPr lang="bg-BG"/>
          </a:p>
        </p:txBody>
      </p:sp>
      <p:sp>
        <p:nvSpPr>
          <p:cNvPr id="3" name="Контейнер за картина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bg-BG"/>
          </a:p>
        </p:txBody>
      </p:sp>
      <p:sp>
        <p:nvSpPr>
          <p:cNvPr id="4" name="Текстов контейне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smtClean="0"/>
              <a:t>Щракнете, за да редактирате стиловете на текста в образеца</a:t>
            </a:r>
          </a:p>
        </p:txBody>
      </p:sp>
      <p:sp>
        <p:nvSpPr>
          <p:cNvPr id="5" name="Контейнер за дата 4"/>
          <p:cNvSpPr>
            <a:spLocks noGrp="1"/>
          </p:cNvSpPr>
          <p:nvPr>
            <p:ph type="dt" sz="half" idx="10"/>
          </p:nvPr>
        </p:nvSpPr>
        <p:spPr/>
        <p:txBody>
          <a:bodyPr/>
          <a:lstStyle/>
          <a:p>
            <a:fld id="{35B1547A-8355-42DA-93AF-EF1DC6503D34}" type="datetimeFigureOut">
              <a:rPr lang="bg-BG" smtClean="0"/>
              <a:t>22.10.2011 г.</a:t>
            </a:fld>
            <a:endParaRPr lang="bg-BG"/>
          </a:p>
        </p:txBody>
      </p:sp>
      <p:sp>
        <p:nvSpPr>
          <p:cNvPr id="6" name="Контейнер за долния колонтитул 5"/>
          <p:cNvSpPr>
            <a:spLocks noGrp="1"/>
          </p:cNvSpPr>
          <p:nvPr>
            <p:ph type="ftr" sz="quarter" idx="11"/>
          </p:nvPr>
        </p:nvSpPr>
        <p:spPr/>
        <p:txBody>
          <a:bodyPr/>
          <a:lstStyle/>
          <a:p>
            <a:endParaRPr lang="bg-BG"/>
          </a:p>
        </p:txBody>
      </p:sp>
      <p:sp>
        <p:nvSpPr>
          <p:cNvPr id="7" name="Контейнер за номер на слайда 6"/>
          <p:cNvSpPr>
            <a:spLocks noGrp="1"/>
          </p:cNvSpPr>
          <p:nvPr>
            <p:ph type="sldNum" sz="quarter" idx="12"/>
          </p:nvPr>
        </p:nvSpPr>
        <p:spPr/>
        <p:txBody>
          <a:bodyPr/>
          <a:lstStyle/>
          <a:p>
            <a:fld id="{62249AEC-D82C-47E1-8A25-27ABD29C2491}" type="slidenum">
              <a:rPr lang="bg-BG" smtClean="0"/>
              <a:t>‹#›</a:t>
            </a:fld>
            <a:endParaRPr lang="bg-BG"/>
          </a:p>
        </p:txBody>
      </p:sp>
    </p:spTree>
    <p:extLst>
      <p:ext uri="{BB962C8B-B14F-4D97-AF65-F5344CB8AC3E}">
        <p14:creationId xmlns:p14="http://schemas.microsoft.com/office/powerpoint/2010/main" val="4256985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Контейнер за заглавие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bg-BG" smtClean="0"/>
              <a:t>Редакт. стил загл. образец</a:t>
            </a:r>
            <a:endParaRPr lang="bg-BG"/>
          </a:p>
        </p:txBody>
      </p:sp>
      <p:sp>
        <p:nvSpPr>
          <p:cNvPr id="3" name="Текстов контейне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bg-BG"/>
          </a:p>
        </p:txBody>
      </p:sp>
      <p:sp>
        <p:nvSpPr>
          <p:cNvPr id="4" name="Контейнер за 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B1547A-8355-42DA-93AF-EF1DC6503D34}" type="datetimeFigureOut">
              <a:rPr lang="bg-BG" smtClean="0"/>
              <a:t>22.10.2011 г.</a:t>
            </a:fld>
            <a:endParaRPr lang="bg-BG"/>
          </a:p>
        </p:txBody>
      </p:sp>
      <p:sp>
        <p:nvSpPr>
          <p:cNvPr id="5" name="Контейнер за долния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bg-BG"/>
          </a:p>
        </p:txBody>
      </p:sp>
      <p:sp>
        <p:nvSpPr>
          <p:cNvPr id="6" name="Контейнер за номер на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249AEC-D82C-47E1-8A25-27ABD29C2491}" type="slidenum">
              <a:rPr lang="bg-BG" smtClean="0"/>
              <a:t>‹#›</a:t>
            </a:fld>
            <a:endParaRPr lang="bg-BG"/>
          </a:p>
        </p:txBody>
      </p:sp>
    </p:spTree>
    <p:extLst>
      <p:ext uri="{BB962C8B-B14F-4D97-AF65-F5344CB8AC3E}">
        <p14:creationId xmlns:p14="http://schemas.microsoft.com/office/powerpoint/2010/main" val="11275531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1.xml"/><Relationship Id="rId1" Type="http://schemas.openxmlformats.org/officeDocument/2006/relationships/tags" Target="../tags/tag1.xml"/><Relationship Id="rId5" Type="http://schemas.openxmlformats.org/officeDocument/2006/relationships/image" Target="../media/image3.jp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6.jp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slideLayout" Target="../slideLayouts/slideLayout1.xml"/><Relationship Id="rId1" Type="http://schemas.openxmlformats.org/officeDocument/2006/relationships/tags" Target="../tags/tag4.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slideLayout" Target="../slideLayouts/slideLayout1.xml"/><Relationship Id="rId1" Type="http://schemas.openxmlformats.org/officeDocument/2006/relationships/tags" Target="../tags/tag7.xml"/><Relationship Id="rId5" Type="http://schemas.openxmlformats.org/officeDocument/2006/relationships/image" Target="../media/image14.jpeg"/><Relationship Id="rId4" Type="http://schemas.openxmlformats.org/officeDocument/2006/relationships/image" Target="../media/image13.jpg"/></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slideLayout" Target="../slideLayouts/slideLayout1.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6000" r="-6000"/>
          </a:stretch>
        </a:blipFill>
        <a:effectLst/>
      </p:bgPr>
    </p:bg>
    <p:spTree>
      <p:nvGrpSpPr>
        <p:cNvPr id="1" name=""/>
        <p:cNvGrpSpPr/>
        <p:nvPr/>
      </p:nvGrpSpPr>
      <p:grpSpPr>
        <a:xfrm>
          <a:off x="0" y="0"/>
          <a:ext cx="0" cy="0"/>
          <a:chOff x="0" y="0"/>
          <a:chExt cx="0" cy="0"/>
        </a:xfrm>
      </p:grpSpPr>
      <p:sp>
        <p:nvSpPr>
          <p:cNvPr id="2" name="Заглавие 1"/>
          <p:cNvSpPr>
            <a:spLocks noGrp="1"/>
          </p:cNvSpPr>
          <p:nvPr>
            <p:ph type="ctrTitle"/>
          </p:nvPr>
        </p:nvSpPr>
        <p:spPr/>
        <p:txBody>
          <a:bodyPr>
            <a:normAutofit fontScale="90000"/>
          </a:bodyPr>
          <a:lstStyle/>
          <a:p>
            <a:r>
              <a:rPr lang="en-US" dirty="0" smtClean="0">
                <a:solidFill>
                  <a:srgbClr val="C00000"/>
                </a:solidFill>
                <a:latin typeface="Algerian" pitchFamily="82" charset="0"/>
              </a:rPr>
              <a:t>WELCOME TO DOBRICH</a:t>
            </a:r>
            <a:br>
              <a:rPr lang="en-US" dirty="0" smtClean="0">
                <a:solidFill>
                  <a:srgbClr val="C00000"/>
                </a:solidFill>
                <a:latin typeface="Algerian" pitchFamily="82" charset="0"/>
              </a:rPr>
            </a:br>
            <a:r>
              <a:rPr lang="en-US" dirty="0" smtClean="0">
                <a:solidFill>
                  <a:srgbClr val="C00000"/>
                </a:solidFill>
                <a:latin typeface="Algerian" pitchFamily="82" charset="0"/>
              </a:rPr>
              <a:t>….THE BIRTHPLACE OF BULGARIA…</a:t>
            </a:r>
            <a:endParaRPr lang="bg-BG" dirty="0">
              <a:solidFill>
                <a:srgbClr val="C00000"/>
              </a:solidFill>
            </a:endParaRPr>
          </a:p>
        </p:txBody>
      </p:sp>
      <p:sp>
        <p:nvSpPr>
          <p:cNvPr id="3" name="Подзаглавие 2"/>
          <p:cNvSpPr>
            <a:spLocks noGrp="1"/>
          </p:cNvSpPr>
          <p:nvPr>
            <p:ph type="subTitle" idx="1"/>
          </p:nvPr>
        </p:nvSpPr>
        <p:spPr/>
        <p:txBody>
          <a:bodyPr/>
          <a:lstStyle/>
          <a:p>
            <a:endParaRPr lang="en-US" dirty="0" smtClean="0"/>
          </a:p>
          <a:p>
            <a:endParaRPr lang="en-US" dirty="0" smtClean="0"/>
          </a:p>
          <a:p>
            <a:endParaRPr lang="bg-BG" dirty="0"/>
          </a:p>
        </p:txBody>
      </p:sp>
      <p:pic>
        <p:nvPicPr>
          <p:cNvPr id="4" name="Картина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5655" y="3933056"/>
            <a:ext cx="3072341" cy="2304256"/>
          </a:xfrm>
          <a:prstGeom prst="rect">
            <a:avLst/>
          </a:prstGeom>
          <a:ln>
            <a:solidFill>
              <a:srgbClr val="FF0000">
                <a:alpha val="72000"/>
              </a:srgbClr>
            </a:solidFill>
          </a:ln>
          <a:scene3d>
            <a:camera prst="orthographicFront"/>
            <a:lightRig rig="threePt" dir="t"/>
          </a:scene3d>
          <a:sp3d extrusionH="88900" contourW="50800">
            <a:extrusionClr>
              <a:srgbClr val="FF0000"/>
            </a:extrusionClr>
            <a:contourClr>
              <a:srgbClr val="FF0000"/>
            </a:contourClr>
          </a:sp3d>
        </p:spPr>
      </p:pic>
      <p:pic>
        <p:nvPicPr>
          <p:cNvPr id="5" name="Картина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76056" y="3922945"/>
            <a:ext cx="3240360" cy="2266709"/>
          </a:xfrm>
          <a:prstGeom prst="rect">
            <a:avLst/>
          </a:prstGeom>
          <a:scene3d>
            <a:camera prst="orthographicFront"/>
            <a:lightRig rig="threePt" dir="t"/>
          </a:scene3d>
          <a:sp3d contourW="120650">
            <a:bevelT prst="slope"/>
            <a:bevelB prst="relaxedInset"/>
            <a:contourClr>
              <a:srgbClr val="FF0000"/>
            </a:contourClr>
          </a:sp3d>
        </p:spPr>
      </p:pic>
    </p:spTree>
    <p:custDataLst>
      <p:tags r:id="rId1"/>
    </p:custDataLst>
    <p:extLst>
      <p:ext uri="{BB962C8B-B14F-4D97-AF65-F5344CB8AC3E}">
        <p14:creationId xmlns:p14="http://schemas.microsoft.com/office/powerpoint/2010/main" val="3922497715"/>
      </p:ext>
    </p:extLst>
  </p:cSld>
  <p:clrMapOvr>
    <a:masterClrMapping/>
  </p:clrMapOvr>
  <mc:AlternateContent xmlns:mc="http://schemas.openxmlformats.org/markup-compatibility/2006">
    <mc:Choice xmlns:p14="http://schemas.microsoft.com/office/powerpoint/2010/main" Requires="p14">
      <p:transition spd="slow" p14:dur="2000" advTm="10096"/>
    </mc:Choice>
    <mc:Fallback>
      <p:transition spd="slow" advTm="1009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6000" r="-6000"/>
          </a:stretch>
        </a:blipFill>
        <a:effectLst/>
      </p:bgPr>
    </p:bg>
    <p:spTree>
      <p:nvGrpSpPr>
        <p:cNvPr id="1" name=""/>
        <p:cNvGrpSpPr/>
        <p:nvPr/>
      </p:nvGrpSpPr>
      <p:grpSpPr>
        <a:xfrm>
          <a:off x="0" y="0"/>
          <a:ext cx="0" cy="0"/>
          <a:chOff x="0" y="0"/>
          <a:chExt cx="0" cy="0"/>
        </a:xfrm>
      </p:grpSpPr>
      <p:sp>
        <p:nvSpPr>
          <p:cNvPr id="2" name="Заглавие 1"/>
          <p:cNvSpPr>
            <a:spLocks noGrp="1"/>
          </p:cNvSpPr>
          <p:nvPr>
            <p:ph type="ctrTitle"/>
          </p:nvPr>
        </p:nvSpPr>
        <p:spPr/>
        <p:txBody>
          <a:bodyPr>
            <a:noAutofit/>
          </a:bodyPr>
          <a:lstStyle/>
          <a:p>
            <a:r>
              <a:rPr lang="en-US" sz="9600" dirty="0" smtClean="0">
                <a:solidFill>
                  <a:srgbClr val="FFFF00"/>
                </a:solidFill>
                <a:latin typeface="Algerian" pitchFamily="82" charset="0"/>
              </a:rPr>
              <a:t>END……..</a:t>
            </a:r>
            <a:endParaRPr lang="bg-BG" sz="9600" dirty="0">
              <a:solidFill>
                <a:srgbClr val="FFFF00"/>
              </a:solidFill>
            </a:endParaRPr>
          </a:p>
        </p:txBody>
      </p:sp>
      <p:sp>
        <p:nvSpPr>
          <p:cNvPr id="3" name="Подзаглавие 2"/>
          <p:cNvSpPr>
            <a:spLocks noGrp="1"/>
          </p:cNvSpPr>
          <p:nvPr>
            <p:ph type="subTitle" idx="1"/>
          </p:nvPr>
        </p:nvSpPr>
        <p:spPr/>
        <p:txBody>
          <a:bodyPr/>
          <a:lstStyle/>
          <a:p>
            <a:endParaRPr lang="en-US" dirty="0" smtClean="0"/>
          </a:p>
          <a:p>
            <a:endParaRPr lang="bg-BG" dirty="0"/>
          </a:p>
        </p:txBody>
      </p:sp>
    </p:spTree>
    <p:custDataLst>
      <p:tags r:id="rId1"/>
    </p:custDataLst>
    <p:extLst>
      <p:ext uri="{BB962C8B-B14F-4D97-AF65-F5344CB8AC3E}">
        <p14:creationId xmlns:p14="http://schemas.microsoft.com/office/powerpoint/2010/main" val="3232895037"/>
      </p:ext>
    </p:extLst>
  </p:cSld>
  <p:clrMapOvr>
    <a:masterClrMapping/>
  </p:clrMapOvr>
  <mc:AlternateContent xmlns:mc="http://schemas.openxmlformats.org/markup-compatibility/2006">
    <mc:Choice xmlns:p14="http://schemas.microsoft.com/office/powerpoint/2010/main" Requires="p14">
      <p:transition spd="slow" p14:dur="2000" advTm="9040"/>
    </mc:Choice>
    <mc:Fallback>
      <p:transition spd="slow" advTm="904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Заглавие 1"/>
          <p:cNvSpPr>
            <a:spLocks noGrp="1"/>
          </p:cNvSpPr>
          <p:nvPr>
            <p:ph type="ctrTitle"/>
          </p:nvPr>
        </p:nvSpPr>
        <p:spPr>
          <a:xfrm>
            <a:off x="611560" y="764704"/>
            <a:ext cx="7772400" cy="1470025"/>
          </a:xfrm>
        </p:spPr>
        <p:txBody>
          <a:bodyPr>
            <a:noAutofit/>
          </a:bodyPr>
          <a:lstStyle/>
          <a:p>
            <a:r>
              <a:rPr lang="en-US" sz="2400" i="1" dirty="0">
                <a:solidFill>
                  <a:srgbClr val="FF0000"/>
                </a:solidFill>
              </a:rPr>
              <a:t>Dobrich is the capital of Golden Dobrudzha! Dobrich is a town which, for hundreds of years now, has combined age-old traditions and a dramatic past with a hectic present. This is a town whose destiny is forever linked with the destiny of the country, and will remain a symbol of Bulgaria’s eternal existence.</a:t>
            </a:r>
            <a:endParaRPr lang="bg-BG" sz="2400" dirty="0">
              <a:solidFill>
                <a:srgbClr val="FF0000"/>
              </a:solidFill>
            </a:endParaRPr>
          </a:p>
        </p:txBody>
      </p:sp>
      <p:sp>
        <p:nvSpPr>
          <p:cNvPr id="3" name="Подзаглавие 2"/>
          <p:cNvSpPr>
            <a:spLocks noGrp="1"/>
          </p:cNvSpPr>
          <p:nvPr>
            <p:ph type="subTitle" idx="1"/>
          </p:nvPr>
        </p:nvSpPr>
        <p:spPr/>
        <p:txBody>
          <a:bodyPr/>
          <a:lstStyle/>
          <a:p>
            <a:endParaRPr lang="en-US" dirty="0" smtClean="0"/>
          </a:p>
          <a:p>
            <a:endParaRPr lang="bg-BG" dirty="0"/>
          </a:p>
        </p:txBody>
      </p:sp>
      <p:pic>
        <p:nvPicPr>
          <p:cNvPr id="4" name="Картина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6202" y="3356992"/>
            <a:ext cx="3391474" cy="2213383"/>
          </a:xfrm>
          <a:prstGeom prst="rect">
            <a:avLst/>
          </a:prstGeom>
        </p:spPr>
      </p:pic>
      <p:sp>
        <p:nvSpPr>
          <p:cNvPr id="5" name="Правоъгълник 4"/>
          <p:cNvSpPr/>
          <p:nvPr/>
        </p:nvSpPr>
        <p:spPr>
          <a:xfrm>
            <a:off x="7524328" y="3604374"/>
            <a:ext cx="4572000" cy="400110"/>
          </a:xfrm>
          <a:prstGeom prst="rect">
            <a:avLst/>
          </a:prstGeom>
        </p:spPr>
        <p:txBody>
          <a:bodyPr>
            <a:spAutoFit/>
          </a:bodyPr>
          <a:lstStyle/>
          <a:p>
            <a:r>
              <a:rPr lang="en-US" sz="2000" dirty="0" smtClean="0">
                <a:latin typeface="Aharoni" pitchFamily="2" charset="-79"/>
                <a:cs typeface="Aharoni" pitchFamily="2" charset="-79"/>
              </a:rPr>
              <a:t>Dobrich</a:t>
            </a:r>
            <a:endParaRPr lang="bg-BG" sz="2000" dirty="0">
              <a:cs typeface="Aharoni" pitchFamily="2" charset="-79"/>
            </a:endParaRPr>
          </a:p>
        </p:txBody>
      </p:sp>
      <p:pic>
        <p:nvPicPr>
          <p:cNvPr id="6" name="Картина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08593" y="3287863"/>
            <a:ext cx="1618481" cy="2351639"/>
          </a:xfrm>
          <a:prstGeom prst="rect">
            <a:avLst/>
          </a:prstGeom>
        </p:spPr>
      </p:pic>
    </p:spTree>
    <p:custDataLst>
      <p:tags r:id="rId1"/>
    </p:custDataLst>
    <p:extLst>
      <p:ext uri="{BB962C8B-B14F-4D97-AF65-F5344CB8AC3E}">
        <p14:creationId xmlns:p14="http://schemas.microsoft.com/office/powerpoint/2010/main" val="1271897666"/>
      </p:ext>
    </p:extLst>
  </p:cSld>
  <p:clrMapOvr>
    <a:masterClrMapping/>
  </p:clrMapOvr>
  <mc:AlternateContent xmlns:mc="http://schemas.openxmlformats.org/markup-compatibility/2006">
    <mc:Choice xmlns:p14="http://schemas.microsoft.com/office/powerpoint/2010/main" Requires="p14">
      <p:transition spd="slow" p14:dur="2000" advTm="15050"/>
    </mc:Choice>
    <mc:Fallback>
      <p:transition spd="slow" advTm="1505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arn(inVertical)">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92D050">
            <a:alpha val="68000"/>
          </a:srgbClr>
        </a:solidFill>
        <a:effectLst/>
      </p:bgPr>
    </p:bg>
    <p:spTree>
      <p:nvGrpSpPr>
        <p:cNvPr id="1" name=""/>
        <p:cNvGrpSpPr/>
        <p:nvPr/>
      </p:nvGrpSpPr>
      <p:grpSpPr>
        <a:xfrm>
          <a:off x="0" y="0"/>
          <a:ext cx="0" cy="0"/>
          <a:chOff x="0" y="0"/>
          <a:chExt cx="0" cy="0"/>
        </a:xfrm>
      </p:grpSpPr>
      <p:sp>
        <p:nvSpPr>
          <p:cNvPr id="2" name="Заглавие 1"/>
          <p:cNvSpPr>
            <a:spLocks noGrp="1"/>
          </p:cNvSpPr>
          <p:nvPr>
            <p:ph type="ctrTitle"/>
          </p:nvPr>
        </p:nvSpPr>
        <p:spPr>
          <a:xfrm>
            <a:off x="827584" y="1340768"/>
            <a:ext cx="7702624" cy="1442591"/>
          </a:xfrm>
        </p:spPr>
        <p:txBody>
          <a:bodyPr>
            <a:normAutofit fontScale="90000"/>
          </a:bodyPr>
          <a:lstStyle/>
          <a:p>
            <a:r>
              <a:rPr lang="en-US" dirty="0" smtClean="0">
                <a:effectLst/>
              </a:rPr>
              <a:t> </a:t>
            </a:r>
            <a:r>
              <a:rPr lang="en-US" sz="2700" dirty="0" smtClean="0">
                <a:solidFill>
                  <a:schemeClr val="accent2">
                    <a:lumMod val="50000"/>
                  </a:schemeClr>
                </a:solidFill>
                <a:effectLst/>
                <a:latin typeface="Baskerville Old Face" pitchFamily="18" charset="0"/>
              </a:rPr>
              <a:t>Dobrich is a town in northeastern Bulgaria, the administrative center of Dobrich Province. </a:t>
            </a:r>
            <a:r>
              <a:rPr lang="en-US" sz="2700" dirty="0" smtClean="0">
                <a:solidFill>
                  <a:schemeClr val="accent2">
                    <a:lumMod val="50000"/>
                  </a:schemeClr>
                </a:solidFill>
                <a:effectLst/>
              </a:rPr>
              <a:t>Dobrich is the ninth most populated town in Bulgaria, being the center of the historical region of Southern </a:t>
            </a:r>
            <a:r>
              <a:rPr lang="en-US" sz="2700" dirty="0" err="1" smtClean="0">
                <a:solidFill>
                  <a:schemeClr val="accent2">
                    <a:lumMod val="50000"/>
                  </a:schemeClr>
                </a:solidFill>
                <a:effectLst/>
              </a:rPr>
              <a:t>Dobruzha.It</a:t>
            </a:r>
            <a:r>
              <a:rPr lang="en-US" sz="2700" dirty="0" smtClean="0">
                <a:solidFill>
                  <a:schemeClr val="accent2">
                    <a:lumMod val="50000"/>
                  </a:schemeClr>
                </a:solidFill>
                <a:effectLst/>
              </a:rPr>
              <a:t> is located 30 km west of the Bulgarian Black Sea Coast, not far from resorts such as Albena, Balchik and Golden Sands…</a:t>
            </a:r>
            <a:endParaRPr lang="bg-BG" sz="2700" dirty="0">
              <a:solidFill>
                <a:schemeClr val="accent2">
                  <a:lumMod val="50000"/>
                </a:schemeClr>
              </a:solidFill>
            </a:endParaRPr>
          </a:p>
        </p:txBody>
      </p:sp>
      <p:sp>
        <p:nvSpPr>
          <p:cNvPr id="3" name="Подзаглавие 2"/>
          <p:cNvSpPr>
            <a:spLocks noGrp="1"/>
          </p:cNvSpPr>
          <p:nvPr>
            <p:ph type="subTitle" idx="1"/>
          </p:nvPr>
        </p:nvSpPr>
        <p:spPr/>
        <p:txBody>
          <a:bodyPr/>
          <a:lstStyle/>
          <a:p>
            <a:endParaRPr lang="en-US" dirty="0" smtClean="0"/>
          </a:p>
          <a:p>
            <a:endParaRPr lang="bg-BG" dirty="0"/>
          </a:p>
        </p:txBody>
      </p:sp>
      <p:pic>
        <p:nvPicPr>
          <p:cNvPr id="4" name="Картина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2771" y="3623214"/>
            <a:ext cx="4039469" cy="3029602"/>
          </a:xfrm>
          <a:prstGeom prst="rect">
            <a:avLst/>
          </a:prstGeom>
        </p:spPr>
      </p:pic>
    </p:spTree>
    <p:custDataLst>
      <p:tags r:id="rId1"/>
    </p:custDataLst>
    <p:extLst>
      <p:ext uri="{BB962C8B-B14F-4D97-AF65-F5344CB8AC3E}">
        <p14:creationId xmlns:p14="http://schemas.microsoft.com/office/powerpoint/2010/main" val="4247472736"/>
      </p:ext>
    </p:extLst>
  </p:cSld>
  <p:clrMapOvr>
    <a:masterClrMapping/>
  </p:clrMapOvr>
  <mc:AlternateContent xmlns:mc="http://schemas.openxmlformats.org/markup-compatibility/2006">
    <mc:Choice xmlns:p14="http://schemas.microsoft.com/office/powerpoint/2010/main" Requires="p14">
      <p:transition spd="slow" p14:dur="2000" advTm="11568"/>
    </mc:Choice>
    <mc:Fallback>
      <p:transition spd="slow" advTm="1156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B0F0">
            <a:alpha val="26000"/>
          </a:srgbClr>
        </a:solidFill>
        <a:effectLst/>
      </p:bgPr>
    </p:bg>
    <p:spTree>
      <p:nvGrpSpPr>
        <p:cNvPr id="1" name=""/>
        <p:cNvGrpSpPr/>
        <p:nvPr/>
      </p:nvGrpSpPr>
      <p:grpSpPr>
        <a:xfrm>
          <a:off x="0" y="0"/>
          <a:ext cx="0" cy="0"/>
          <a:chOff x="0" y="0"/>
          <a:chExt cx="0" cy="0"/>
        </a:xfrm>
      </p:grpSpPr>
      <p:sp>
        <p:nvSpPr>
          <p:cNvPr id="2" name="Заглавие 1"/>
          <p:cNvSpPr>
            <a:spLocks noGrp="1"/>
          </p:cNvSpPr>
          <p:nvPr>
            <p:ph type="ctrTitle"/>
          </p:nvPr>
        </p:nvSpPr>
        <p:spPr/>
        <p:txBody>
          <a:bodyPr>
            <a:normAutofit fontScale="90000"/>
          </a:bodyPr>
          <a:lstStyle/>
          <a:p>
            <a:r>
              <a:rPr lang="en-US" sz="2800" dirty="0" smtClean="0">
                <a:solidFill>
                  <a:srgbClr val="002060"/>
                </a:solidFill>
                <a:latin typeface="Baskerville Old Face" pitchFamily="18" charset="0"/>
              </a:rPr>
              <a:t>Architectural and Ethnographic Open Air Museum</a:t>
            </a:r>
            <a:br>
              <a:rPr lang="en-US" sz="2800" dirty="0" smtClean="0">
                <a:solidFill>
                  <a:srgbClr val="002060"/>
                </a:solidFill>
                <a:latin typeface="Baskerville Old Face" pitchFamily="18" charset="0"/>
              </a:rPr>
            </a:br>
            <a:r>
              <a:rPr lang="en-US" sz="2800" dirty="0" smtClean="0">
                <a:solidFill>
                  <a:srgbClr val="002060"/>
                </a:solidFill>
                <a:latin typeface="Baskerville Old Face" pitchFamily="18" charset="0"/>
              </a:rPr>
              <a:t>“The Old Dobrich”</a:t>
            </a:r>
            <a:br>
              <a:rPr lang="en-US" sz="2800" dirty="0" smtClean="0">
                <a:solidFill>
                  <a:srgbClr val="002060"/>
                </a:solidFill>
                <a:latin typeface="Baskerville Old Face" pitchFamily="18" charset="0"/>
              </a:rPr>
            </a:br>
            <a:r>
              <a:rPr lang="en-US" sz="1800" dirty="0">
                <a:solidFill>
                  <a:srgbClr val="002060"/>
                </a:solidFill>
                <a:latin typeface="Baskerville Old Face" pitchFamily="18" charset="0"/>
              </a:rPr>
              <a:t>The museum shows the architecture, customs, and crafts of Dobrich at the end of XIX and the beginning of XX AD. Its purpose is to preserve and develop the cultural and occupational traditions in the region. </a:t>
            </a:r>
            <a:br>
              <a:rPr lang="en-US" sz="1800" dirty="0">
                <a:solidFill>
                  <a:srgbClr val="002060"/>
                </a:solidFill>
                <a:latin typeface="Baskerville Old Face" pitchFamily="18" charset="0"/>
              </a:rPr>
            </a:br>
            <a:r>
              <a:rPr lang="en-US" sz="1800" dirty="0">
                <a:solidFill>
                  <a:srgbClr val="002060"/>
                </a:solidFill>
                <a:latin typeface="Baskerville Old Face" pitchFamily="18" charset="0"/>
              </a:rPr>
              <a:t>The visitors will find out about the production processes of traditional arts and crafts - tailoring, knitting, wood turnery, goldsmith's trade, etc. There is a bakery, a millet-ale (or boza) shop, and an old style café. Visitors can try their hand at pottery, visit the café and taste the famous byalo sladko, boza, and Bulgarian wine.</a:t>
            </a:r>
            <a:br>
              <a:rPr lang="en-US" sz="1800" dirty="0">
                <a:solidFill>
                  <a:srgbClr val="002060"/>
                </a:solidFill>
                <a:latin typeface="Baskerville Old Face" pitchFamily="18" charset="0"/>
              </a:rPr>
            </a:br>
            <a:r>
              <a:rPr lang="en-US" sz="2800" dirty="0"/>
              <a:t/>
            </a:r>
            <a:br>
              <a:rPr lang="en-US" sz="2800" dirty="0"/>
            </a:br>
            <a:endParaRPr lang="bg-BG" sz="2800" dirty="0">
              <a:solidFill>
                <a:srgbClr val="002060"/>
              </a:solidFill>
            </a:endParaRPr>
          </a:p>
        </p:txBody>
      </p:sp>
      <p:sp>
        <p:nvSpPr>
          <p:cNvPr id="3" name="Подзаглавие 2"/>
          <p:cNvSpPr>
            <a:spLocks noGrp="1"/>
          </p:cNvSpPr>
          <p:nvPr>
            <p:ph type="subTitle" idx="1"/>
          </p:nvPr>
        </p:nvSpPr>
        <p:spPr/>
        <p:txBody>
          <a:bodyPr/>
          <a:lstStyle/>
          <a:p>
            <a:endParaRPr lang="en-US" dirty="0" smtClean="0"/>
          </a:p>
          <a:p>
            <a:endParaRPr lang="en-US" dirty="0" smtClean="0"/>
          </a:p>
          <a:p>
            <a:endParaRPr lang="en-US" dirty="0" smtClean="0"/>
          </a:p>
          <a:p>
            <a:endParaRPr lang="en-US" dirty="0" smtClean="0"/>
          </a:p>
          <a:p>
            <a:endParaRPr lang="bg-BG" dirty="0"/>
          </a:p>
        </p:txBody>
      </p:sp>
      <p:pic>
        <p:nvPicPr>
          <p:cNvPr id="4" name="Картина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688" y="4164902"/>
            <a:ext cx="2618722" cy="1964042"/>
          </a:xfrm>
          <a:prstGeom prst="rect">
            <a:avLst/>
          </a:prstGeom>
          <a:scene3d>
            <a:camera prst="orthographicFront"/>
            <a:lightRig rig="threePt" dir="t"/>
          </a:scene3d>
          <a:sp3d extrusionH="88900" contourW="44450">
            <a:bevelB w="101600" prst="riblet"/>
            <a:extrusionClr>
              <a:schemeClr val="tx2"/>
            </a:extrusionClr>
            <a:contourClr>
              <a:schemeClr val="tx2"/>
            </a:contourClr>
          </a:sp3d>
        </p:spPr>
      </p:pic>
      <p:pic>
        <p:nvPicPr>
          <p:cNvPr id="6" name="Картина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6056" y="3861048"/>
            <a:ext cx="1885950" cy="2571750"/>
          </a:xfrm>
          <a:prstGeom prst="rect">
            <a:avLst/>
          </a:prstGeom>
          <a:scene3d>
            <a:camera prst="orthographicFront"/>
            <a:lightRig rig="threePt" dir="t"/>
          </a:scene3d>
          <a:sp3d extrusionH="88900" contourW="38100">
            <a:bevelB w="139700" h="139700" prst="divot"/>
            <a:extrusionClr>
              <a:schemeClr val="tx2"/>
            </a:extrusionClr>
            <a:contourClr>
              <a:schemeClr val="tx2"/>
            </a:contourClr>
          </a:sp3d>
        </p:spPr>
      </p:pic>
    </p:spTree>
    <p:custDataLst>
      <p:tags r:id="rId1"/>
    </p:custDataLst>
    <p:extLst>
      <p:ext uri="{BB962C8B-B14F-4D97-AF65-F5344CB8AC3E}">
        <p14:creationId xmlns:p14="http://schemas.microsoft.com/office/powerpoint/2010/main" val="2018518320"/>
      </p:ext>
    </p:extLst>
  </p:cSld>
  <p:clrMapOvr>
    <a:masterClrMapping/>
  </p:clrMapOvr>
  <mc:AlternateContent xmlns:mc="http://schemas.openxmlformats.org/markup-compatibility/2006">
    <mc:Choice xmlns:p14="http://schemas.microsoft.com/office/powerpoint/2010/main" Requires="p14">
      <p:transition spd="slow" p14:dur="2000" advTm="24931"/>
    </mc:Choice>
    <mc:Fallback>
      <p:transition spd="slow" advTm="2493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3"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3"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3)">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3"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3)">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alpha val="52000"/>
          </a:schemeClr>
        </a:solidFill>
        <a:effectLst/>
      </p:bgPr>
    </p:bg>
    <p:spTree>
      <p:nvGrpSpPr>
        <p:cNvPr id="1" name=""/>
        <p:cNvGrpSpPr/>
        <p:nvPr/>
      </p:nvGrpSpPr>
      <p:grpSpPr>
        <a:xfrm>
          <a:off x="0" y="0"/>
          <a:ext cx="0" cy="0"/>
          <a:chOff x="0" y="0"/>
          <a:chExt cx="0" cy="0"/>
        </a:xfrm>
      </p:grpSpPr>
      <p:sp>
        <p:nvSpPr>
          <p:cNvPr id="2" name="Заглавие 1"/>
          <p:cNvSpPr>
            <a:spLocks noGrp="1"/>
          </p:cNvSpPr>
          <p:nvPr>
            <p:ph type="ctrTitle"/>
          </p:nvPr>
        </p:nvSpPr>
        <p:spPr>
          <a:xfrm>
            <a:off x="755576" y="980728"/>
            <a:ext cx="7772400" cy="1470025"/>
          </a:xfrm>
        </p:spPr>
        <p:txBody>
          <a:bodyPr>
            <a:normAutofit fontScale="90000"/>
          </a:bodyPr>
          <a:lstStyle/>
          <a:p>
            <a:r>
              <a:rPr lang="en-US" sz="3600" dirty="0" smtClean="0">
                <a:solidFill>
                  <a:srgbClr val="7030A0"/>
                </a:solidFill>
                <a:latin typeface="Baskerville Old Face" pitchFamily="18" charset="0"/>
              </a:rPr>
              <a:t>Ethnographic Museum</a:t>
            </a:r>
            <a:br>
              <a:rPr lang="en-US" sz="3600" dirty="0" smtClean="0">
                <a:solidFill>
                  <a:srgbClr val="7030A0"/>
                </a:solidFill>
                <a:latin typeface="Baskerville Old Face" pitchFamily="18" charset="0"/>
              </a:rPr>
            </a:br>
            <a:r>
              <a:rPr lang="en-US" sz="2200" dirty="0">
                <a:solidFill>
                  <a:srgbClr val="7030A0"/>
                </a:solidFill>
                <a:latin typeface="Baskerville Old Face" pitchFamily="18" charset="0"/>
              </a:rPr>
              <a:t>The museum is one of the most interesting houses dating back to the Bulgarian National Revival. It was built in 1860 - 61, and was restored in 1970. The house has been registered as a monument of culture and architecture. Its rooms house the exhibition Customs and </a:t>
            </a:r>
            <a:r>
              <a:rPr lang="en-US" sz="2200" dirty="0" smtClean="0">
                <a:solidFill>
                  <a:srgbClr val="7030A0"/>
                </a:solidFill>
                <a:latin typeface="Baskerville Old Face" pitchFamily="18" charset="0"/>
              </a:rPr>
              <a:t>Finery </a:t>
            </a:r>
            <a:r>
              <a:rPr lang="en-US" sz="2200" dirty="0">
                <a:solidFill>
                  <a:srgbClr val="7030A0"/>
                </a:solidFill>
                <a:latin typeface="Baskerville Old Face" pitchFamily="18" charset="0"/>
              </a:rPr>
              <a:t>from Dobrudzha. The collection contains costumes and textiles which are masterpieces of arts and crafts. </a:t>
            </a:r>
            <a:r>
              <a:rPr lang="en-US" sz="2200" dirty="0" smtClean="0">
                <a:solidFill>
                  <a:srgbClr val="7030A0"/>
                </a:solidFill>
                <a:latin typeface="Baskerville Old Face" pitchFamily="18" charset="0"/>
              </a:rPr>
              <a:t/>
            </a:r>
            <a:br>
              <a:rPr lang="en-US" sz="2200" dirty="0" smtClean="0">
                <a:solidFill>
                  <a:srgbClr val="7030A0"/>
                </a:solidFill>
                <a:latin typeface="Baskerville Old Face" pitchFamily="18" charset="0"/>
              </a:rPr>
            </a:br>
            <a:endParaRPr lang="bg-BG" sz="2200" dirty="0">
              <a:solidFill>
                <a:srgbClr val="7030A0"/>
              </a:solidFill>
            </a:endParaRPr>
          </a:p>
        </p:txBody>
      </p:sp>
      <p:sp>
        <p:nvSpPr>
          <p:cNvPr id="3" name="Подзаглавие 2"/>
          <p:cNvSpPr>
            <a:spLocks noGrp="1"/>
          </p:cNvSpPr>
          <p:nvPr>
            <p:ph type="subTitle" idx="1"/>
          </p:nvPr>
        </p:nvSpPr>
        <p:spPr/>
        <p:txBody>
          <a:bodyPr/>
          <a:lstStyle/>
          <a:p>
            <a:endParaRPr lang="en-US" dirty="0" smtClean="0"/>
          </a:p>
          <a:p>
            <a:endParaRPr lang="bg-BG" dirty="0"/>
          </a:p>
        </p:txBody>
      </p:sp>
      <p:pic>
        <p:nvPicPr>
          <p:cNvPr id="4" name="Картина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3808" y="3140968"/>
            <a:ext cx="3810000" cy="2867025"/>
          </a:xfrm>
          <a:prstGeom prst="rect">
            <a:avLst/>
          </a:prstGeom>
          <a:scene3d>
            <a:camera prst="orthographicFront"/>
            <a:lightRig rig="threePt" dir="t"/>
          </a:scene3d>
          <a:sp3d contourW="120650">
            <a:bevelT prst="relaxedInset"/>
            <a:bevelB prst="relaxedInset"/>
            <a:contourClr>
              <a:schemeClr val="accent4">
                <a:lumMod val="75000"/>
              </a:schemeClr>
            </a:contourClr>
          </a:sp3d>
        </p:spPr>
      </p:pic>
    </p:spTree>
    <p:custDataLst>
      <p:tags r:id="rId1"/>
    </p:custDataLst>
    <p:extLst>
      <p:ext uri="{BB962C8B-B14F-4D97-AF65-F5344CB8AC3E}">
        <p14:creationId xmlns:p14="http://schemas.microsoft.com/office/powerpoint/2010/main" val="3717318300"/>
      </p:ext>
    </p:extLst>
  </p:cSld>
  <p:clrMapOvr>
    <a:masterClrMapping/>
  </p:clrMapOvr>
  <mc:AlternateContent xmlns:mc="http://schemas.openxmlformats.org/markup-compatibility/2006">
    <mc:Choice xmlns:p14="http://schemas.microsoft.com/office/powerpoint/2010/main" Requires="p14">
      <p:transition spd="slow" p14:dur="2000" advTm="16053"/>
    </mc:Choice>
    <mc:Fallback>
      <p:transition spd="slow" advTm="1605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alpha val="69000"/>
          </a:schemeClr>
        </a:solidFill>
        <a:effectLst/>
      </p:bgPr>
    </p:bg>
    <p:spTree>
      <p:nvGrpSpPr>
        <p:cNvPr id="1" name=""/>
        <p:cNvGrpSpPr/>
        <p:nvPr/>
      </p:nvGrpSpPr>
      <p:grpSpPr>
        <a:xfrm>
          <a:off x="0" y="0"/>
          <a:ext cx="0" cy="0"/>
          <a:chOff x="0" y="0"/>
          <a:chExt cx="0" cy="0"/>
        </a:xfrm>
      </p:grpSpPr>
      <p:sp>
        <p:nvSpPr>
          <p:cNvPr id="2" name="Заглавие 1"/>
          <p:cNvSpPr>
            <a:spLocks noGrp="1"/>
          </p:cNvSpPr>
          <p:nvPr>
            <p:ph type="title"/>
          </p:nvPr>
        </p:nvSpPr>
        <p:spPr>
          <a:xfrm>
            <a:off x="395536" y="836712"/>
            <a:ext cx="6563072" cy="648072"/>
          </a:xfrm>
        </p:spPr>
        <p:txBody>
          <a:bodyPr>
            <a:normAutofit fontScale="90000"/>
          </a:bodyPr>
          <a:lstStyle/>
          <a:p>
            <a:r>
              <a:rPr lang="en-US" dirty="0" smtClean="0"/>
              <a:t/>
            </a:r>
            <a:br>
              <a:rPr lang="en-US" dirty="0" smtClean="0"/>
            </a:br>
            <a:endParaRPr lang="bg-BG" dirty="0"/>
          </a:p>
        </p:txBody>
      </p:sp>
      <p:sp>
        <p:nvSpPr>
          <p:cNvPr id="3" name="Контейнер за съдържание 2"/>
          <p:cNvSpPr>
            <a:spLocks noGrp="1"/>
          </p:cNvSpPr>
          <p:nvPr>
            <p:ph idx="1"/>
          </p:nvPr>
        </p:nvSpPr>
        <p:spPr>
          <a:xfrm>
            <a:off x="251520" y="476672"/>
            <a:ext cx="6707088" cy="3556992"/>
          </a:xfrm>
        </p:spPr>
        <p:txBody>
          <a:bodyPr>
            <a:normAutofit fontScale="55000" lnSpcReduction="20000"/>
          </a:bodyPr>
          <a:lstStyle/>
          <a:p>
            <a:pPr marL="0" indent="0" algn="ctr">
              <a:buNone/>
            </a:pPr>
            <a:r>
              <a:rPr lang="en-US" sz="7300" dirty="0">
                <a:solidFill>
                  <a:srgbClr val="002060"/>
                </a:solidFill>
                <a:latin typeface="Algerian" pitchFamily="82" charset="0"/>
              </a:rPr>
              <a:t>T</a:t>
            </a:r>
            <a:r>
              <a:rPr lang="en-US" sz="2900" dirty="0">
                <a:solidFill>
                  <a:srgbClr val="002060"/>
                </a:solidFill>
              </a:rPr>
              <a:t>he </a:t>
            </a:r>
            <a:r>
              <a:rPr lang="en-US" sz="4400" dirty="0" smtClean="0">
                <a:solidFill>
                  <a:srgbClr val="002060"/>
                </a:solidFill>
                <a:latin typeface="Algerian" pitchFamily="82" charset="0"/>
              </a:rPr>
              <a:t>A</a:t>
            </a:r>
            <a:r>
              <a:rPr lang="en-US" sz="2900" dirty="0" smtClean="0">
                <a:solidFill>
                  <a:srgbClr val="002060"/>
                </a:solidFill>
              </a:rPr>
              <a:t>rt </a:t>
            </a:r>
            <a:r>
              <a:rPr lang="en-US" sz="2900" dirty="0">
                <a:solidFill>
                  <a:srgbClr val="002060"/>
                </a:solidFill>
              </a:rPr>
              <a:t>gallery of Dobrich is over 35 years old and has the status of a city art museum. It features over 3,000 works of art - paintings, sculptures, black and white drawings, figurines and works of plastic arts by artists of various generations. </a:t>
            </a:r>
            <a:br>
              <a:rPr lang="en-US" sz="2900" dirty="0">
                <a:solidFill>
                  <a:srgbClr val="002060"/>
                </a:solidFill>
              </a:rPr>
            </a:br>
            <a:r>
              <a:rPr lang="en-US" sz="2900" dirty="0">
                <a:solidFill>
                  <a:srgbClr val="002060"/>
                </a:solidFill>
              </a:rPr>
              <a:t>The works are exhibited in one of the stateliest buildings - a monument of architecture built in the 1930s. The art gallery boasts masters such as Mrkviska, Vladimir Dimitrov - Maystora (Vladimir ‘the Master' Dimitrov), Zlatyu Boyadzhiev, Bencho Obreshkov, Alexander Petrov, Vasil Zahariev, Pencho Balkanski, Dechko Uzunov, etc. A number of traveling exhibitions from France, Spain, Poland, Slovakia, Cuba, etc. have been displayed here. The art gallery is a venue for concerts, video presentations, recitations and meetings. Visitors to Dobrich take particular interest in the resident exhibitions ‘Old masters' and ‘Modern artists'. The art gallery organizes the international </a:t>
            </a:r>
            <a:r>
              <a:rPr lang="en-US" sz="2900" dirty="0" smtClean="0">
                <a:solidFill>
                  <a:srgbClr val="002060"/>
                </a:solidFill>
              </a:rPr>
              <a:t>plein </a:t>
            </a:r>
            <a:r>
              <a:rPr lang="en-US" sz="2900" dirty="0">
                <a:solidFill>
                  <a:srgbClr val="002060"/>
                </a:solidFill>
              </a:rPr>
              <a:t>air ‘Paper', and has published the catalogues of the exhibitions held from 1996 to 2003. A catalogue of the gallery is also available</a:t>
            </a:r>
            <a:endParaRPr lang="en-US" sz="2900" dirty="0" smtClean="0">
              <a:solidFill>
                <a:srgbClr val="002060"/>
              </a:solidFill>
            </a:endParaRPr>
          </a:p>
          <a:p>
            <a:endParaRPr lang="en-US" dirty="0"/>
          </a:p>
          <a:p>
            <a:pPr marL="0" indent="0">
              <a:buNone/>
            </a:pPr>
            <a:endParaRPr lang="bg-BG" dirty="0"/>
          </a:p>
        </p:txBody>
      </p:sp>
      <p:pic>
        <p:nvPicPr>
          <p:cNvPr id="4" name="Картина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0" y="3972338"/>
            <a:ext cx="3726160" cy="2476344"/>
          </a:xfrm>
          <a:prstGeom prst="rect">
            <a:avLst/>
          </a:prstGeom>
          <a:scene3d>
            <a:camera prst="orthographicFront"/>
            <a:lightRig rig="threePt" dir="t"/>
          </a:scene3d>
          <a:sp3d contourW="88900">
            <a:bevelT prst="relaxedInset"/>
            <a:bevelB w="139700" prst="cross"/>
            <a:contourClr>
              <a:schemeClr val="tx2"/>
            </a:contourClr>
          </a:sp3d>
        </p:spPr>
      </p:pic>
    </p:spTree>
    <p:custDataLst>
      <p:tags r:id="rId1"/>
    </p:custDataLst>
    <p:extLst>
      <p:ext uri="{BB962C8B-B14F-4D97-AF65-F5344CB8AC3E}">
        <p14:creationId xmlns:p14="http://schemas.microsoft.com/office/powerpoint/2010/main" val="4177721845"/>
      </p:ext>
    </p:extLst>
  </p:cSld>
  <p:clrMapOvr>
    <a:masterClrMapping/>
  </p:clrMapOvr>
  <mc:AlternateContent xmlns:mc="http://schemas.openxmlformats.org/markup-compatibility/2006">
    <mc:Choice xmlns:p14="http://schemas.microsoft.com/office/powerpoint/2010/main" Requires="p14">
      <p:transition spd="slow" p14:dur="2000" advTm="19033"/>
    </mc:Choice>
    <mc:Fallback>
      <p:transition spd="slow" advTm="1903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52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anim calcmode="lin" valueType="num">
                                      <p:cBhvr>
                                        <p:cTn id="15" dur="500" fill="hold"/>
                                        <p:tgtEl>
                                          <p:spTgt spid="4"/>
                                        </p:tgtEl>
                                        <p:attrNameLst>
                                          <p:attrName>ppt_x</p:attrName>
                                        </p:attrNameLst>
                                      </p:cBhvr>
                                      <p:tavLst>
                                        <p:tav tm="0">
                                          <p:val>
                                            <p:fltVal val="0.5"/>
                                          </p:val>
                                        </p:tav>
                                        <p:tav tm="100000">
                                          <p:val>
                                            <p:strVal val="#ppt_x"/>
                                          </p:val>
                                        </p:tav>
                                      </p:tavLst>
                                    </p:anim>
                                    <p:anim calcmode="lin" valueType="num">
                                      <p:cBhvr>
                                        <p:cTn id="16" dur="500" fill="hold"/>
                                        <p:tgtEl>
                                          <p:spTgt spid="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Заглавие 1"/>
          <p:cNvSpPr>
            <a:spLocks noGrp="1"/>
          </p:cNvSpPr>
          <p:nvPr>
            <p:ph type="ctrTitle"/>
          </p:nvPr>
        </p:nvSpPr>
        <p:spPr>
          <a:xfrm>
            <a:off x="539552" y="1196752"/>
            <a:ext cx="7772400" cy="1470025"/>
          </a:xfrm>
        </p:spPr>
        <p:txBody>
          <a:bodyPr>
            <a:normAutofit fontScale="90000"/>
          </a:bodyPr>
          <a:lstStyle/>
          <a:p>
            <a:r>
              <a:rPr lang="en-US" sz="3200" b="1" dirty="0">
                <a:solidFill>
                  <a:schemeClr val="accent4">
                    <a:lumMod val="50000"/>
                  </a:schemeClr>
                </a:solidFill>
                <a:latin typeface="Algerian" pitchFamily="82" charset="0"/>
              </a:rPr>
              <a:t>Saint George </a:t>
            </a:r>
            <a:r>
              <a:rPr lang="en-US" sz="3200" b="1" dirty="0" smtClean="0">
                <a:solidFill>
                  <a:schemeClr val="accent4">
                    <a:lumMod val="50000"/>
                  </a:schemeClr>
                </a:solidFill>
                <a:latin typeface="Algerian" pitchFamily="82" charset="0"/>
              </a:rPr>
              <a:t>Park</a:t>
            </a:r>
            <a:br>
              <a:rPr lang="en-US" sz="3200" b="1" dirty="0" smtClean="0">
                <a:solidFill>
                  <a:schemeClr val="accent4">
                    <a:lumMod val="50000"/>
                  </a:schemeClr>
                </a:solidFill>
                <a:latin typeface="Algerian" pitchFamily="82" charset="0"/>
              </a:rPr>
            </a:br>
            <a:r>
              <a:rPr lang="en-US" sz="3100" dirty="0">
                <a:solidFill>
                  <a:schemeClr val="tx2">
                    <a:lumMod val="50000"/>
                  </a:schemeClr>
                </a:solidFill>
                <a:latin typeface="Baskerville Old Face" pitchFamily="18" charset="0"/>
              </a:rPr>
              <a:t>The park opened in 1867, and in 1999 it was registered as a monument of landscape design. It offers a number of sports and recreation facilities. </a:t>
            </a:r>
            <a:r>
              <a:rPr lang="en-US" sz="3200" dirty="0"/>
              <a:t/>
            </a:r>
            <a:br>
              <a:rPr lang="en-US" sz="3200" dirty="0"/>
            </a:br>
            <a:endParaRPr lang="bg-BG" sz="3200" dirty="0">
              <a:solidFill>
                <a:schemeClr val="accent4">
                  <a:lumMod val="50000"/>
                </a:schemeClr>
              </a:solidFill>
            </a:endParaRPr>
          </a:p>
        </p:txBody>
      </p:sp>
      <p:sp>
        <p:nvSpPr>
          <p:cNvPr id="3" name="Подзаглавие 2"/>
          <p:cNvSpPr>
            <a:spLocks noGrp="1"/>
          </p:cNvSpPr>
          <p:nvPr>
            <p:ph type="subTitle" idx="1"/>
          </p:nvPr>
        </p:nvSpPr>
        <p:spPr/>
        <p:txBody>
          <a:bodyPr/>
          <a:lstStyle/>
          <a:p>
            <a:endParaRPr lang="en-US" dirty="0" smtClean="0"/>
          </a:p>
          <a:p>
            <a:endParaRPr lang="bg-BG" dirty="0"/>
          </a:p>
        </p:txBody>
      </p:sp>
      <p:pic>
        <p:nvPicPr>
          <p:cNvPr id="4" name="Картина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9912" y="2924944"/>
            <a:ext cx="1833324" cy="1368152"/>
          </a:xfrm>
          <a:prstGeom prst="rect">
            <a:avLst/>
          </a:prstGeom>
          <a:scene3d>
            <a:camera prst="orthographicFront"/>
            <a:lightRig rig="threePt" dir="t"/>
          </a:scene3d>
          <a:sp3d contourW="57150">
            <a:bevelT w="82550" h="82550" prst="relaxedInset"/>
            <a:bevelB prst="relaxedInset"/>
            <a:contourClr>
              <a:schemeClr val="accent3">
                <a:lumMod val="50000"/>
              </a:schemeClr>
            </a:contourClr>
          </a:sp3d>
        </p:spPr>
      </p:pic>
      <p:pic>
        <p:nvPicPr>
          <p:cNvPr id="5" name="Картина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9592" y="3865755"/>
            <a:ext cx="2564904" cy="2564904"/>
          </a:xfrm>
          <a:prstGeom prst="rect">
            <a:avLst/>
          </a:prstGeom>
          <a:scene3d>
            <a:camera prst="orthographicFront"/>
            <a:lightRig rig="threePt" dir="t"/>
          </a:scene3d>
          <a:sp3d contourW="50800">
            <a:bevelT prst="relaxedInset"/>
            <a:bevelB w="152400" h="50800" prst="softRound"/>
            <a:contourClr>
              <a:schemeClr val="accent3">
                <a:lumMod val="50000"/>
              </a:schemeClr>
            </a:contourClr>
          </a:sp3d>
        </p:spPr>
      </p:pic>
      <p:pic>
        <p:nvPicPr>
          <p:cNvPr id="6" name="Картина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96136" y="4212103"/>
            <a:ext cx="2805893" cy="1872208"/>
          </a:xfrm>
          <a:prstGeom prst="rect">
            <a:avLst/>
          </a:prstGeom>
          <a:scene3d>
            <a:camera prst="orthographicFront"/>
            <a:lightRig rig="threePt" dir="t"/>
          </a:scene3d>
          <a:sp3d contourW="57150">
            <a:bevelT prst="relaxedInset"/>
            <a:bevelB w="152400" h="50800" prst="softRound"/>
            <a:contourClr>
              <a:schemeClr val="accent3">
                <a:lumMod val="50000"/>
              </a:schemeClr>
            </a:contourClr>
          </a:sp3d>
        </p:spPr>
      </p:pic>
    </p:spTree>
    <p:custDataLst>
      <p:tags r:id="rId1"/>
    </p:custDataLst>
    <p:extLst>
      <p:ext uri="{BB962C8B-B14F-4D97-AF65-F5344CB8AC3E}">
        <p14:creationId xmlns:p14="http://schemas.microsoft.com/office/powerpoint/2010/main" val="3049985145"/>
      </p:ext>
    </p:extLst>
  </p:cSld>
  <p:clrMapOvr>
    <a:masterClrMapping/>
  </p:clrMapOvr>
  <mc:AlternateContent xmlns:mc="http://schemas.openxmlformats.org/markup-compatibility/2006">
    <mc:Choice xmlns:p14="http://schemas.microsoft.com/office/powerpoint/2010/main" Requires="p14">
      <p:transition spd="slow" p14:dur="2000" advTm="16923"/>
    </mc:Choice>
    <mc:Fallback>
      <p:transition spd="slow" advTm="1692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37"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arn(outVertical)">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37"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arn(outVertical)">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alpha val="84000"/>
          </a:schemeClr>
        </a:solidFill>
        <a:effectLst/>
      </p:bgPr>
    </p:bg>
    <p:spTree>
      <p:nvGrpSpPr>
        <p:cNvPr id="1" name=""/>
        <p:cNvGrpSpPr/>
        <p:nvPr/>
      </p:nvGrpSpPr>
      <p:grpSpPr>
        <a:xfrm>
          <a:off x="0" y="0"/>
          <a:ext cx="0" cy="0"/>
          <a:chOff x="0" y="0"/>
          <a:chExt cx="0" cy="0"/>
        </a:xfrm>
      </p:grpSpPr>
      <p:sp>
        <p:nvSpPr>
          <p:cNvPr id="2" name="Заглавие 1"/>
          <p:cNvSpPr>
            <a:spLocks noGrp="1"/>
          </p:cNvSpPr>
          <p:nvPr>
            <p:ph type="ctrTitle"/>
          </p:nvPr>
        </p:nvSpPr>
        <p:spPr>
          <a:xfrm>
            <a:off x="467544" y="836712"/>
            <a:ext cx="7772400" cy="1470025"/>
          </a:xfrm>
        </p:spPr>
        <p:txBody>
          <a:bodyPr>
            <a:normAutofit fontScale="90000"/>
          </a:bodyPr>
          <a:lstStyle/>
          <a:p>
            <a:r>
              <a:rPr lang="en-US" b="1" dirty="0">
                <a:solidFill>
                  <a:srgbClr val="FF0000"/>
                </a:solidFill>
                <a:latin typeface="Algerian" pitchFamily="82" charset="0"/>
              </a:rPr>
              <a:t>Saint George </a:t>
            </a:r>
            <a:r>
              <a:rPr lang="en-US" b="1" dirty="0" smtClean="0">
                <a:solidFill>
                  <a:srgbClr val="FF0000"/>
                </a:solidFill>
                <a:latin typeface="Algerian" pitchFamily="82" charset="0"/>
              </a:rPr>
              <a:t>Church</a:t>
            </a:r>
            <a:br>
              <a:rPr lang="en-US" b="1" dirty="0" smtClean="0">
                <a:solidFill>
                  <a:srgbClr val="FF0000"/>
                </a:solidFill>
                <a:latin typeface="Algerian" pitchFamily="82" charset="0"/>
              </a:rPr>
            </a:br>
            <a:r>
              <a:rPr lang="en-US" sz="2700" b="1" dirty="0">
                <a:solidFill>
                  <a:srgbClr val="FF0000"/>
                </a:solidFill>
                <a:latin typeface="Baskerville Old Face" pitchFamily="18" charset="0"/>
              </a:rPr>
              <a:t>The church was opened in 1843, burnt down in the Crimean War (1853 - 1856), and then rebuilt in 1868. It boasts a richly ornamented iconostas. Many of the icons were painted by Kozma Blazhetov of Debar.</a:t>
            </a:r>
            <a:endParaRPr lang="bg-BG" sz="2700" dirty="0">
              <a:solidFill>
                <a:srgbClr val="FF0000"/>
              </a:solidFill>
            </a:endParaRPr>
          </a:p>
        </p:txBody>
      </p:sp>
      <p:sp>
        <p:nvSpPr>
          <p:cNvPr id="3" name="Подзаглавие 2"/>
          <p:cNvSpPr>
            <a:spLocks noGrp="1"/>
          </p:cNvSpPr>
          <p:nvPr>
            <p:ph type="subTitle" idx="1"/>
          </p:nvPr>
        </p:nvSpPr>
        <p:spPr/>
        <p:txBody>
          <a:bodyPr/>
          <a:lstStyle/>
          <a:p>
            <a:endParaRPr lang="en-US" dirty="0" smtClean="0"/>
          </a:p>
          <a:p>
            <a:endParaRPr lang="en-US" dirty="0"/>
          </a:p>
          <a:p>
            <a:endParaRPr lang="bg-BG" dirty="0"/>
          </a:p>
        </p:txBody>
      </p:sp>
      <p:pic>
        <p:nvPicPr>
          <p:cNvPr id="4" name="Картина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3136" y="3212976"/>
            <a:ext cx="3744416" cy="2808312"/>
          </a:xfrm>
          <a:prstGeom prst="rect">
            <a:avLst/>
          </a:prstGeom>
          <a:scene3d>
            <a:camera prst="orthographicFront"/>
            <a:lightRig rig="threePt" dir="t"/>
          </a:scene3d>
          <a:sp3d contourW="107950">
            <a:bevelT w="139700" prst="cross"/>
            <a:bevelB prst="angle"/>
            <a:contourClr>
              <a:schemeClr val="accent6">
                <a:lumMod val="50000"/>
              </a:schemeClr>
            </a:contourClr>
          </a:sp3d>
        </p:spPr>
      </p:pic>
    </p:spTree>
    <p:custDataLst>
      <p:tags r:id="rId1"/>
    </p:custDataLst>
    <p:extLst>
      <p:ext uri="{BB962C8B-B14F-4D97-AF65-F5344CB8AC3E}">
        <p14:creationId xmlns:p14="http://schemas.microsoft.com/office/powerpoint/2010/main" val="4075343749"/>
      </p:ext>
    </p:extLst>
  </p:cSld>
  <p:clrMapOvr>
    <a:masterClrMapping/>
  </p:clrMapOvr>
  <mc:AlternateContent xmlns:mc="http://schemas.openxmlformats.org/markup-compatibility/2006">
    <mc:Choice xmlns:p14="http://schemas.microsoft.com/office/powerpoint/2010/main" Requires="p14">
      <p:transition spd="slow" p14:dur="2000" advTm="15091"/>
    </mc:Choice>
    <mc:Fallback>
      <p:transition spd="slow" advTm="1509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3"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Заглавие 1"/>
          <p:cNvSpPr>
            <a:spLocks noGrp="1"/>
          </p:cNvSpPr>
          <p:nvPr>
            <p:ph type="ctrTitle"/>
          </p:nvPr>
        </p:nvSpPr>
        <p:spPr>
          <a:xfrm>
            <a:off x="755576" y="1556792"/>
            <a:ext cx="7704856" cy="1728192"/>
          </a:xfrm>
        </p:spPr>
        <p:txBody>
          <a:bodyPr>
            <a:normAutofit fontScale="90000"/>
          </a:bodyPr>
          <a:lstStyle/>
          <a:p>
            <a:r>
              <a:rPr lang="en-US" sz="3600" b="1" dirty="0" smtClean="0">
                <a:solidFill>
                  <a:schemeClr val="accent3">
                    <a:lumMod val="50000"/>
                  </a:schemeClr>
                </a:solidFill>
                <a:latin typeface="Algerian" pitchFamily="82" charset="0"/>
              </a:rPr>
              <a:t>Nature  and  </a:t>
            </a:r>
            <a:r>
              <a:rPr lang="en-US" sz="3600" b="1" dirty="0">
                <a:solidFill>
                  <a:schemeClr val="accent3">
                    <a:lumMod val="50000"/>
                  </a:schemeClr>
                </a:solidFill>
                <a:latin typeface="Algerian" pitchFamily="82" charset="0"/>
              </a:rPr>
              <a:t>Animal </a:t>
            </a:r>
            <a:r>
              <a:rPr lang="en-US" sz="3600" b="1" dirty="0" smtClean="0">
                <a:solidFill>
                  <a:schemeClr val="accent3">
                    <a:lumMod val="50000"/>
                  </a:schemeClr>
                </a:solidFill>
                <a:latin typeface="Algerian" pitchFamily="82" charset="0"/>
              </a:rPr>
              <a:t> Protection Centre</a:t>
            </a:r>
            <a:br>
              <a:rPr lang="en-US" sz="3600" b="1" dirty="0" smtClean="0">
                <a:solidFill>
                  <a:schemeClr val="accent3">
                    <a:lumMod val="50000"/>
                  </a:schemeClr>
                </a:solidFill>
                <a:latin typeface="Algerian" pitchFamily="82" charset="0"/>
              </a:rPr>
            </a:br>
            <a:r>
              <a:rPr lang="en-US" sz="2000" dirty="0">
                <a:solidFill>
                  <a:schemeClr val="accent3">
                    <a:lumMod val="50000"/>
                  </a:schemeClr>
                </a:solidFill>
                <a:latin typeface="Baskerville Old Face" pitchFamily="18" charset="0"/>
              </a:rPr>
              <a:t>The </a:t>
            </a:r>
            <a:r>
              <a:rPr lang="en-US" sz="2000" dirty="0" smtClean="0">
                <a:solidFill>
                  <a:schemeClr val="accent3">
                    <a:lumMod val="50000"/>
                  </a:schemeClr>
                </a:solidFill>
                <a:latin typeface="Baskerville Old Face" pitchFamily="18" charset="0"/>
              </a:rPr>
              <a:t>center </a:t>
            </a:r>
            <a:r>
              <a:rPr lang="en-US" sz="2000" dirty="0">
                <a:solidFill>
                  <a:schemeClr val="accent3">
                    <a:lumMod val="50000"/>
                  </a:schemeClr>
                </a:solidFill>
                <a:latin typeface="Baskerville Old Face" pitchFamily="18" charset="0"/>
              </a:rPr>
              <a:t>is the only one of its kind not only in Bulgaria but also in Eastern Europe. Founded under a Bulgarian-Swiss project, it boasts an area of 16 hectares, 30-year-old vegetation (trees and bushes), and a convenient access. </a:t>
            </a:r>
            <a:br>
              <a:rPr lang="en-US" sz="2000" dirty="0">
                <a:solidFill>
                  <a:schemeClr val="accent3">
                    <a:lumMod val="50000"/>
                  </a:schemeClr>
                </a:solidFill>
                <a:latin typeface="Baskerville Old Face" pitchFamily="18" charset="0"/>
              </a:rPr>
            </a:br>
            <a:r>
              <a:rPr lang="en-US" sz="2000" dirty="0">
                <a:solidFill>
                  <a:schemeClr val="accent3">
                    <a:lumMod val="50000"/>
                  </a:schemeClr>
                </a:solidFill>
                <a:latin typeface="Baskerville Old Face" pitchFamily="18" charset="0"/>
              </a:rPr>
              <a:t>The zoo houses over 100 animal species - deer, roe, llamas, mouflons, Przhevalski's horses, goat, pheasants, bison, exotic and water birds, etc. - which live in conditions very close to their natural habitats. </a:t>
            </a:r>
            <a:br>
              <a:rPr lang="en-US" sz="2000" dirty="0">
                <a:solidFill>
                  <a:schemeClr val="accent3">
                    <a:lumMod val="50000"/>
                  </a:schemeClr>
                </a:solidFill>
                <a:latin typeface="Baskerville Old Face" pitchFamily="18" charset="0"/>
              </a:rPr>
            </a:br>
            <a:r>
              <a:rPr lang="en-US" sz="2000" dirty="0">
                <a:solidFill>
                  <a:schemeClr val="accent3">
                    <a:lumMod val="50000"/>
                  </a:schemeClr>
                </a:solidFill>
                <a:latin typeface="Baskerville Old Face" pitchFamily="18" charset="0"/>
              </a:rPr>
              <a:t>A priority for the zoo is the reproduction and re-introduction of endangered animal species. </a:t>
            </a:r>
            <a:r>
              <a:rPr lang="en-US" sz="3600" dirty="0"/>
              <a:t/>
            </a:r>
            <a:br>
              <a:rPr lang="en-US" sz="3600" dirty="0"/>
            </a:br>
            <a:r>
              <a:rPr lang="en-US" sz="4000" b="1" dirty="0" smtClean="0">
                <a:solidFill>
                  <a:schemeClr val="accent3">
                    <a:lumMod val="50000"/>
                  </a:schemeClr>
                </a:solidFill>
                <a:latin typeface="Algerian" pitchFamily="82" charset="0"/>
              </a:rPr>
              <a:t/>
            </a:r>
            <a:br>
              <a:rPr lang="en-US" sz="4000" b="1" dirty="0" smtClean="0">
                <a:solidFill>
                  <a:schemeClr val="accent3">
                    <a:lumMod val="50000"/>
                  </a:schemeClr>
                </a:solidFill>
                <a:latin typeface="Algerian" pitchFamily="82" charset="0"/>
              </a:rPr>
            </a:br>
            <a:endParaRPr lang="bg-BG" sz="4000" dirty="0">
              <a:solidFill>
                <a:schemeClr val="accent3">
                  <a:lumMod val="50000"/>
                </a:schemeClr>
              </a:solidFill>
            </a:endParaRPr>
          </a:p>
        </p:txBody>
      </p:sp>
      <p:sp>
        <p:nvSpPr>
          <p:cNvPr id="3" name="Подзаглавие 2"/>
          <p:cNvSpPr>
            <a:spLocks noGrp="1"/>
          </p:cNvSpPr>
          <p:nvPr>
            <p:ph type="subTitle" idx="1"/>
          </p:nvPr>
        </p:nvSpPr>
        <p:spPr/>
        <p:txBody>
          <a:bodyPr/>
          <a:lstStyle/>
          <a:p>
            <a:endParaRPr lang="en-US" dirty="0" smtClean="0"/>
          </a:p>
          <a:p>
            <a:endParaRPr lang="en-US" dirty="0" smtClean="0"/>
          </a:p>
          <a:p>
            <a:endParaRPr lang="bg-BG" dirty="0"/>
          </a:p>
        </p:txBody>
      </p:sp>
      <p:pic>
        <p:nvPicPr>
          <p:cNvPr id="4" name="Картина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2" y="3645024"/>
            <a:ext cx="3207760" cy="2394198"/>
          </a:xfrm>
          <a:prstGeom prst="rect">
            <a:avLst/>
          </a:prstGeom>
          <a:scene3d>
            <a:camera prst="orthographicFront"/>
            <a:lightRig rig="threePt" dir="t"/>
          </a:scene3d>
          <a:sp3d contourW="95250">
            <a:bevelT w="114300" prst="artDeco"/>
            <a:bevelB w="114300" prst="artDeco"/>
            <a:contourClr>
              <a:schemeClr val="accent3">
                <a:lumMod val="50000"/>
              </a:schemeClr>
            </a:contourClr>
          </a:sp3d>
        </p:spPr>
      </p:pic>
    </p:spTree>
    <p:custDataLst>
      <p:tags r:id="rId1"/>
    </p:custDataLst>
    <p:extLst>
      <p:ext uri="{BB962C8B-B14F-4D97-AF65-F5344CB8AC3E}">
        <p14:creationId xmlns:p14="http://schemas.microsoft.com/office/powerpoint/2010/main" val="327802828"/>
      </p:ext>
    </p:extLst>
  </p:cSld>
  <p:clrMapOvr>
    <a:masterClrMapping/>
  </p:clrMapOvr>
  <mc:AlternateContent xmlns:mc="http://schemas.openxmlformats.org/markup-compatibility/2006">
    <mc:Choice xmlns:p14="http://schemas.microsoft.com/office/powerpoint/2010/main" Requires="p14">
      <p:transition spd="slow" p14:dur="2000" advTm="28675"/>
    </mc:Choice>
    <mc:Fallback>
      <p:transition spd="slow" advTm="2867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ox(in)">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9|1.7|1.7"/>
</p:tagLst>
</file>

<file path=ppt/tags/tag10.xml><?xml version="1.0" encoding="utf-8"?>
<p:tagLst xmlns:a="http://schemas.openxmlformats.org/drawingml/2006/main" xmlns:r="http://schemas.openxmlformats.org/officeDocument/2006/relationships" xmlns:p="http://schemas.openxmlformats.org/presentationml/2006/main">
  <p:tag name="TIMING" val="|1"/>
</p:tagLst>
</file>

<file path=ppt/tags/tag2.xml><?xml version="1.0" encoding="utf-8"?>
<p:tagLst xmlns:a="http://schemas.openxmlformats.org/drawingml/2006/main" xmlns:r="http://schemas.openxmlformats.org/officeDocument/2006/relationships" xmlns:p="http://schemas.openxmlformats.org/presentationml/2006/main">
  <p:tag name="TIMING" val="|0.9|2|1.2|1.5"/>
</p:tagLst>
</file>

<file path=ppt/tags/tag3.xml><?xml version="1.0" encoding="utf-8"?>
<p:tagLst xmlns:a="http://schemas.openxmlformats.org/drawingml/2006/main" xmlns:r="http://schemas.openxmlformats.org/officeDocument/2006/relationships" xmlns:p="http://schemas.openxmlformats.org/presentationml/2006/main">
  <p:tag name="TIMING" val="|0.9|1.5"/>
</p:tagLst>
</file>

<file path=ppt/tags/tag4.xml><?xml version="1.0" encoding="utf-8"?>
<p:tagLst xmlns:a="http://schemas.openxmlformats.org/drawingml/2006/main" xmlns:r="http://schemas.openxmlformats.org/officeDocument/2006/relationships" xmlns:p="http://schemas.openxmlformats.org/presentationml/2006/main">
  <p:tag name="TIMING" val="|0.8|3.6|2.6"/>
</p:tagLst>
</file>

<file path=ppt/tags/tag5.xml><?xml version="1.0" encoding="utf-8"?>
<p:tagLst xmlns:a="http://schemas.openxmlformats.org/drawingml/2006/main" xmlns:r="http://schemas.openxmlformats.org/officeDocument/2006/relationships" xmlns:p="http://schemas.openxmlformats.org/presentationml/2006/main">
  <p:tag name="TIMING" val="|0.5|1.3"/>
</p:tagLst>
</file>

<file path=ppt/tags/tag6.xml><?xml version="1.0" encoding="utf-8"?>
<p:tagLst xmlns:a="http://schemas.openxmlformats.org/drawingml/2006/main" xmlns:r="http://schemas.openxmlformats.org/officeDocument/2006/relationships" xmlns:p="http://schemas.openxmlformats.org/presentationml/2006/main">
  <p:tag name="TIMING" val="|0.6|1.6"/>
</p:tagLst>
</file>

<file path=ppt/tags/tag7.xml><?xml version="1.0" encoding="utf-8"?>
<p:tagLst xmlns:a="http://schemas.openxmlformats.org/drawingml/2006/main" xmlns:r="http://schemas.openxmlformats.org/officeDocument/2006/relationships" xmlns:p="http://schemas.openxmlformats.org/presentationml/2006/main">
  <p:tag name="TIMING" val="|0.6|1.6|1.9|1.7"/>
</p:tagLst>
</file>

<file path=ppt/tags/tag8.xml><?xml version="1.0" encoding="utf-8"?>
<p:tagLst xmlns:a="http://schemas.openxmlformats.org/drawingml/2006/main" xmlns:r="http://schemas.openxmlformats.org/officeDocument/2006/relationships" xmlns:p="http://schemas.openxmlformats.org/presentationml/2006/main">
  <p:tag name="TIMING" val="|0.6|3"/>
</p:tagLst>
</file>

<file path=ppt/tags/tag9.xml><?xml version="1.0" encoding="utf-8"?>
<p:tagLst xmlns:a="http://schemas.openxmlformats.org/drawingml/2006/main" xmlns:r="http://schemas.openxmlformats.org/officeDocument/2006/relationships" xmlns:p="http://schemas.openxmlformats.org/presentationml/2006/main">
  <p:tag name="TIMING" val="|0.6|1.8"/>
</p:tagLst>
</file>

<file path=ppt/theme/theme1.xml><?xml version="1.0" encoding="utf-8"?>
<a:theme xmlns:a="http://schemas.openxmlformats.org/drawingml/2006/main" name="Office тема">
  <a:themeElements>
    <a:clrScheme name="О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О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О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TotalTime>
  <Words>194</Words>
  <Application>Microsoft Office PowerPoint</Application>
  <PresentationFormat>Презентация на цял екран (4:3)</PresentationFormat>
  <Paragraphs>18</Paragraphs>
  <Slides>10</Slides>
  <Notes>0</Notes>
  <HiddenSlides>0</HiddenSlides>
  <MMClips>0</MMClips>
  <ScaleCrop>false</ScaleCrop>
  <HeadingPairs>
    <vt:vector size="4" baseType="variant">
      <vt:variant>
        <vt:lpstr>Тема</vt:lpstr>
      </vt:variant>
      <vt:variant>
        <vt:i4>1</vt:i4>
      </vt:variant>
      <vt:variant>
        <vt:lpstr>Заглавия на слайдовете</vt:lpstr>
      </vt:variant>
      <vt:variant>
        <vt:i4>10</vt:i4>
      </vt:variant>
    </vt:vector>
  </HeadingPairs>
  <TitlesOfParts>
    <vt:vector size="11" baseType="lpstr">
      <vt:lpstr>Office тема</vt:lpstr>
      <vt:lpstr>WELCOME TO DOBRICH ….THE BIRTHPLACE OF BULGARIA…</vt:lpstr>
      <vt:lpstr>Dobrich is the capital of Golden Dobrudzha! Dobrich is a town which, for hundreds of years now, has combined age-old traditions and a dramatic past with a hectic present. This is a town whose destiny is forever linked with the destiny of the country, and will remain a symbol of Bulgaria’s eternal existence.</vt:lpstr>
      <vt:lpstr> Dobrich is a town in northeastern Bulgaria, the administrative center of Dobrich Province. Dobrich is the ninth most populated town in Bulgaria, being the center of the historical region of Southern Dobruzha.It is located 30 km west of the Bulgarian Black Sea Coast, not far from resorts such as Albena, Balchik and Golden Sands…</vt:lpstr>
      <vt:lpstr>Architectural and Ethnographic Open Air Museum “The Old Dobrich” The museum shows the architecture, customs, and crafts of Dobrich at the end of XIX and the beginning of XX AD. Its purpose is to preserve and develop the cultural and occupational traditions in the region.  The visitors will find out about the production processes of traditional arts and crafts - tailoring, knitting, wood turnery, goldsmith's trade, etc. There is a bakery, a millet-ale (or boza) shop, and an old style café. Visitors can try their hand at pottery, visit the café and taste the famous byalo sladko, boza, and Bulgarian wine.  </vt:lpstr>
      <vt:lpstr>Ethnographic Museum The museum is one of the most interesting houses dating back to the Bulgarian National Revival. It was built in 1860 - 61, and was restored in 1970. The house has been registered as a monument of culture and architecture. Its rooms house the exhibition Customs and Finery from Dobrudzha. The collection contains costumes and textiles which are masterpieces of arts and crafts.  </vt:lpstr>
      <vt:lpstr> </vt:lpstr>
      <vt:lpstr>Saint George Park The park opened in 1867, and in 1999 it was registered as a monument of landscape design. It offers a number of sports and recreation facilities.  </vt:lpstr>
      <vt:lpstr>Saint George Church The church was opened in 1843, burnt down in the Crimean War (1853 - 1856), and then rebuilt in 1868. It boasts a richly ornamented iconostas. Many of the icons were painted by Kozma Blazhetov of Debar.</vt:lpstr>
      <vt:lpstr>Nature  and  Animal  Protection Centre The center is the only one of its kind not only in Bulgaria but also in Eastern Europe. Founded under a Bulgarian-Swiss project, it boasts an area of 16 hectares, 30-year-old vegetation (trees and bushes), and a convenient access.  The zoo houses over 100 animal species - deer, roe, llamas, mouflons, Przhevalski's horses, goat, pheasants, bison, exotic and water birds, etc. - which live in conditions very close to their natural habitats.  A priority for the zoo is the reproduction and re-introduction of endangered animal species.   </vt:lpstr>
      <vt:lpstr>END……..</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DOBRICH ….THE BIRTHPLACE OF BULGARIA…</dc:title>
  <dc:creator>Кристина</dc:creator>
  <cp:lastModifiedBy>Кристина</cp:lastModifiedBy>
  <cp:revision>12</cp:revision>
  <dcterms:created xsi:type="dcterms:W3CDTF">2011-10-21T17:50:48Z</dcterms:created>
  <dcterms:modified xsi:type="dcterms:W3CDTF">2011-10-22T18:49:45Z</dcterms:modified>
</cp:coreProperties>
</file>